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00" r:id="rId2"/>
    <p:sldId id="259" r:id="rId3"/>
    <p:sldId id="260" r:id="rId4"/>
    <p:sldId id="261" r:id="rId5"/>
    <p:sldId id="262"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9" r:id="rId2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FB2"/>
    <a:srgbClr val="DDA148"/>
    <a:srgbClr val="384F75"/>
    <a:srgbClr val="C70205"/>
    <a:srgbClr val="FAFFB7"/>
    <a:srgbClr val="0A0983"/>
    <a:srgbClr val="97FCE3"/>
    <a:srgbClr val="FFEBAD"/>
    <a:srgbClr val="B1FF26"/>
    <a:srgbClr val="B9D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26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3092C-5E3C-BE41-9AEB-BA3D3CB073C8}" type="doc">
      <dgm:prSet loTypeId="urn:microsoft.com/office/officeart/2005/8/layout/vList3#1" loCatId="list" qsTypeId="urn:microsoft.com/office/officeart/2005/8/quickstyle/simple4" qsCatId="simple" csTypeId="urn:microsoft.com/office/officeart/2005/8/colors/colorful2" csCatId="colorful" phldr="1"/>
      <dgm:spPr/>
    </dgm:pt>
    <dgm:pt modelId="{320F140F-CA9B-0A45-84A1-9D4B718FB5F3}">
      <dgm:prSet phldrT="[Text]"/>
      <dgm:spPr>
        <a:ln w="28575" cmpd="sng">
          <a:solidFill>
            <a:srgbClr val="000000"/>
          </a:solidFill>
        </a:ln>
      </dgm:spPr>
      <dgm:t>
        <a:bodyPr/>
        <a:lstStyle/>
        <a:p>
          <a:r>
            <a:rPr lang="en-US" dirty="0">
              <a:solidFill>
                <a:srgbClr val="FFFF00"/>
              </a:solidFill>
            </a:rPr>
            <a:t>A hypothesis is a scientific explanation for a set of observations.</a:t>
          </a:r>
        </a:p>
      </dgm:t>
    </dgm:pt>
    <dgm:pt modelId="{9DDDB06F-7D90-7446-8EFB-C599469F631D}" type="parTrans" cxnId="{2B3D58C4-FDEF-4343-B4E4-3D343289E9BB}">
      <dgm:prSet/>
      <dgm:spPr/>
      <dgm:t>
        <a:bodyPr/>
        <a:lstStyle/>
        <a:p>
          <a:endParaRPr lang="en-US"/>
        </a:p>
      </dgm:t>
    </dgm:pt>
    <dgm:pt modelId="{109CC0E9-2C03-C44C-BAD4-1F2D0FA9C499}" type="sibTrans" cxnId="{2B3D58C4-FDEF-4343-B4E4-3D343289E9BB}">
      <dgm:prSet/>
      <dgm:spPr/>
      <dgm:t>
        <a:bodyPr/>
        <a:lstStyle/>
        <a:p>
          <a:endParaRPr lang="en-US"/>
        </a:p>
      </dgm:t>
    </dgm:pt>
    <dgm:pt modelId="{82EA3A27-261A-6349-92AE-D0F587797326}">
      <dgm:prSet phldrT="[Text]"/>
      <dgm:spPr>
        <a:ln w="38100" cmpd="sng">
          <a:solidFill>
            <a:srgbClr val="000000"/>
          </a:solidFill>
        </a:ln>
      </dgm:spPr>
      <dgm:t>
        <a:bodyPr/>
        <a:lstStyle/>
        <a:p>
          <a:r>
            <a:rPr lang="en-US" dirty="0">
              <a:solidFill>
                <a:srgbClr val="660066"/>
              </a:solidFill>
            </a:rPr>
            <a:t>A hypothesis must be stated in a way that makes it “testable”.  The hypothesis is just a possible answer to a question, and it must be thoroughly tested.</a:t>
          </a:r>
        </a:p>
      </dgm:t>
    </dgm:pt>
    <dgm:pt modelId="{A91F4E54-B1B2-6B4F-870B-D954F2336EC8}" type="parTrans" cxnId="{6EA8D3E9-20A3-0C46-9E2E-62D0BD1D059A}">
      <dgm:prSet/>
      <dgm:spPr/>
      <dgm:t>
        <a:bodyPr/>
        <a:lstStyle/>
        <a:p>
          <a:endParaRPr lang="en-US"/>
        </a:p>
      </dgm:t>
    </dgm:pt>
    <dgm:pt modelId="{F7805E01-4E5D-4B48-90E9-8B65C7E93B24}" type="sibTrans" cxnId="{6EA8D3E9-20A3-0C46-9E2E-62D0BD1D059A}">
      <dgm:prSet/>
      <dgm:spPr/>
      <dgm:t>
        <a:bodyPr/>
        <a:lstStyle/>
        <a:p>
          <a:endParaRPr lang="en-US"/>
        </a:p>
      </dgm:t>
    </dgm:pt>
    <dgm:pt modelId="{5C42F607-817D-CF49-85B5-DBE50E6DBAD7}" type="pres">
      <dgm:prSet presAssocID="{CC23092C-5E3C-BE41-9AEB-BA3D3CB073C8}" presName="linearFlow" presStyleCnt="0">
        <dgm:presLayoutVars>
          <dgm:dir/>
          <dgm:resizeHandles val="exact"/>
        </dgm:presLayoutVars>
      </dgm:prSet>
      <dgm:spPr/>
    </dgm:pt>
    <dgm:pt modelId="{1342EAD8-CDAF-5D4F-8639-38ED77835A09}" type="pres">
      <dgm:prSet presAssocID="{320F140F-CA9B-0A45-84A1-9D4B718FB5F3}" presName="composite" presStyleCnt="0"/>
      <dgm:spPr/>
    </dgm:pt>
    <dgm:pt modelId="{0A0554C7-2150-BE4A-BCF8-18973B7DCB4A}" type="pres">
      <dgm:prSet presAssocID="{320F140F-CA9B-0A45-84A1-9D4B718FB5F3}" presName="imgShp" presStyleLbl="fgImgPlace1" presStyleIdx="0" presStyleCnt="2" custLinFactNeighborY="6279"/>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8575" cmpd="sng">
          <a:solidFill>
            <a:srgbClr val="000000"/>
          </a:solidFill>
        </a:ln>
      </dgm:spPr>
    </dgm:pt>
    <dgm:pt modelId="{394D8228-2E3A-7942-BD18-22740E902E11}" type="pres">
      <dgm:prSet presAssocID="{320F140F-CA9B-0A45-84A1-9D4B718FB5F3}" presName="txShp" presStyleLbl="node1" presStyleIdx="0" presStyleCnt="2" custLinFactNeighborY="6279">
        <dgm:presLayoutVars>
          <dgm:bulletEnabled val="1"/>
        </dgm:presLayoutVars>
      </dgm:prSet>
      <dgm:spPr/>
    </dgm:pt>
    <dgm:pt modelId="{D7568BC6-0F53-2C4C-B2D8-1F9CFF9A1315}" type="pres">
      <dgm:prSet presAssocID="{109CC0E9-2C03-C44C-BAD4-1F2D0FA9C499}" presName="spacing" presStyleCnt="0"/>
      <dgm:spPr/>
    </dgm:pt>
    <dgm:pt modelId="{F2C50E26-9F72-E842-861E-7700B924B6F8}" type="pres">
      <dgm:prSet presAssocID="{82EA3A27-261A-6349-92AE-D0F587797326}" presName="composite" presStyleCnt="0"/>
      <dgm:spPr/>
    </dgm:pt>
    <dgm:pt modelId="{744CC795-80F6-9440-A380-8E390EF55FF8}" type="pres">
      <dgm:prSet presAssocID="{82EA3A27-261A-6349-92AE-D0F587797326}" presName="imgShp" presStyleLbl="fgImgPlace1" presStyleIdx="1" presStyleCnt="2" custLinFactNeighborX="-1020" custLinFactNeighborY="-10097"/>
      <dgm:spPr>
        <a:blipFill>
          <a:blip xmlns:r="http://schemas.openxmlformats.org/officeDocument/2006/relationships" r:embed="rId2">
            <a:extLst>
              <a:ext uri="{28A0092B-C50C-407E-A947-70E740481C1C}">
                <a14:useLocalDpi xmlns:a14="http://schemas.microsoft.com/office/drawing/2010/main"/>
              </a:ext>
            </a:extLst>
          </a:blip>
          <a:srcRect/>
          <a:stretch>
            <a:fillRect/>
          </a:stretch>
        </a:blipFill>
        <a:ln w="38100" cmpd="sng">
          <a:solidFill>
            <a:srgbClr val="000000"/>
          </a:solidFill>
        </a:ln>
      </dgm:spPr>
    </dgm:pt>
    <dgm:pt modelId="{8D642DAE-E710-3B4F-8943-E894FA07AB01}" type="pres">
      <dgm:prSet presAssocID="{82EA3A27-261A-6349-92AE-D0F587797326}" presName="txShp" presStyleLbl="node1" presStyleIdx="1" presStyleCnt="2" custLinFactNeighborX="-156" custLinFactNeighborY="-10097">
        <dgm:presLayoutVars>
          <dgm:bulletEnabled val="1"/>
        </dgm:presLayoutVars>
      </dgm:prSet>
      <dgm:spPr/>
    </dgm:pt>
  </dgm:ptLst>
  <dgm:cxnLst>
    <dgm:cxn modelId="{4A113136-282F-F447-A8A5-C484BDA8D8CB}" type="presOf" srcId="{82EA3A27-261A-6349-92AE-D0F587797326}" destId="{8D642DAE-E710-3B4F-8943-E894FA07AB01}" srcOrd="0" destOrd="0" presId="urn:microsoft.com/office/officeart/2005/8/layout/vList3#1"/>
    <dgm:cxn modelId="{BB882A76-3401-B348-8077-CDD02B16ACC1}" type="presOf" srcId="{CC23092C-5E3C-BE41-9AEB-BA3D3CB073C8}" destId="{5C42F607-817D-CF49-85B5-DBE50E6DBAD7}" srcOrd="0" destOrd="0" presId="urn:microsoft.com/office/officeart/2005/8/layout/vList3#1"/>
    <dgm:cxn modelId="{A111F4B0-D076-8042-90C9-EEA3BCFD2EED}" type="presOf" srcId="{320F140F-CA9B-0A45-84A1-9D4B718FB5F3}" destId="{394D8228-2E3A-7942-BD18-22740E902E11}" srcOrd="0" destOrd="0" presId="urn:microsoft.com/office/officeart/2005/8/layout/vList3#1"/>
    <dgm:cxn modelId="{2B3D58C4-FDEF-4343-B4E4-3D343289E9BB}" srcId="{CC23092C-5E3C-BE41-9AEB-BA3D3CB073C8}" destId="{320F140F-CA9B-0A45-84A1-9D4B718FB5F3}" srcOrd="0" destOrd="0" parTransId="{9DDDB06F-7D90-7446-8EFB-C599469F631D}" sibTransId="{109CC0E9-2C03-C44C-BAD4-1F2D0FA9C499}"/>
    <dgm:cxn modelId="{6EA8D3E9-20A3-0C46-9E2E-62D0BD1D059A}" srcId="{CC23092C-5E3C-BE41-9AEB-BA3D3CB073C8}" destId="{82EA3A27-261A-6349-92AE-D0F587797326}" srcOrd="1" destOrd="0" parTransId="{A91F4E54-B1B2-6B4F-870B-D954F2336EC8}" sibTransId="{F7805E01-4E5D-4B48-90E9-8B65C7E93B24}"/>
    <dgm:cxn modelId="{5F4DE0CC-BCEE-8B4A-A142-678A746206E8}" type="presParOf" srcId="{5C42F607-817D-CF49-85B5-DBE50E6DBAD7}" destId="{1342EAD8-CDAF-5D4F-8639-38ED77835A09}" srcOrd="0" destOrd="0" presId="urn:microsoft.com/office/officeart/2005/8/layout/vList3#1"/>
    <dgm:cxn modelId="{C0ACEB60-1147-3A43-9B24-BF8C5F0E71DB}" type="presParOf" srcId="{1342EAD8-CDAF-5D4F-8639-38ED77835A09}" destId="{0A0554C7-2150-BE4A-BCF8-18973B7DCB4A}" srcOrd="0" destOrd="0" presId="urn:microsoft.com/office/officeart/2005/8/layout/vList3#1"/>
    <dgm:cxn modelId="{A38AEF2A-36D2-8F41-870B-F067FED1C183}" type="presParOf" srcId="{1342EAD8-CDAF-5D4F-8639-38ED77835A09}" destId="{394D8228-2E3A-7942-BD18-22740E902E11}" srcOrd="1" destOrd="0" presId="urn:microsoft.com/office/officeart/2005/8/layout/vList3#1"/>
    <dgm:cxn modelId="{EA4D8ECF-44E9-C74C-9A3E-D5AD3216EB89}" type="presParOf" srcId="{5C42F607-817D-CF49-85B5-DBE50E6DBAD7}" destId="{D7568BC6-0F53-2C4C-B2D8-1F9CFF9A1315}" srcOrd="1" destOrd="0" presId="urn:microsoft.com/office/officeart/2005/8/layout/vList3#1"/>
    <dgm:cxn modelId="{40A06771-D4E9-734D-8221-C143E89708CA}" type="presParOf" srcId="{5C42F607-817D-CF49-85B5-DBE50E6DBAD7}" destId="{F2C50E26-9F72-E842-861E-7700B924B6F8}" srcOrd="2" destOrd="0" presId="urn:microsoft.com/office/officeart/2005/8/layout/vList3#1"/>
    <dgm:cxn modelId="{1D88EF2E-EC47-0C40-8A5A-E5CB02E7656B}" type="presParOf" srcId="{F2C50E26-9F72-E842-861E-7700B924B6F8}" destId="{744CC795-80F6-9440-A380-8E390EF55FF8}" srcOrd="0" destOrd="0" presId="urn:microsoft.com/office/officeart/2005/8/layout/vList3#1"/>
    <dgm:cxn modelId="{4234E6C6-1717-B34F-901F-EDAAAC973210}" type="presParOf" srcId="{F2C50E26-9F72-E842-861E-7700B924B6F8}" destId="{8D642DAE-E710-3B4F-8943-E894FA07AB0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D8228-2E3A-7942-BD18-22740E902E11}">
      <dsp:nvSpPr>
        <dsp:cNvPr id="0" name=""/>
        <dsp:cNvSpPr/>
      </dsp:nvSpPr>
      <dsp:spPr>
        <a:xfrm rot="10800000">
          <a:off x="2277237" y="188653"/>
          <a:ext cx="6080760" cy="2982470"/>
        </a:xfrm>
        <a:prstGeom prst="homePlat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28575" cmpd="sng">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1518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rPr>
            <a:t>A hypothesis is a scientific explanation for a set of observations.</a:t>
          </a:r>
        </a:p>
      </dsp:txBody>
      <dsp:txXfrm rot="10800000">
        <a:off x="3022854" y="188653"/>
        <a:ext cx="5335143" cy="2982470"/>
      </dsp:txXfrm>
    </dsp:sp>
    <dsp:sp modelId="{0A0554C7-2150-BE4A-BCF8-18973B7DCB4A}">
      <dsp:nvSpPr>
        <dsp:cNvPr id="0" name=""/>
        <dsp:cNvSpPr/>
      </dsp:nvSpPr>
      <dsp:spPr>
        <a:xfrm>
          <a:off x="786002" y="188653"/>
          <a:ext cx="2982470" cy="2982470"/>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8575" cmpd="sng">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D642DAE-E710-3B4F-8943-E894FA07AB01}">
      <dsp:nvSpPr>
        <dsp:cNvPr id="0" name=""/>
        <dsp:cNvSpPr/>
      </dsp:nvSpPr>
      <dsp:spPr>
        <a:xfrm rot="10800000">
          <a:off x="2267751" y="3573004"/>
          <a:ext cx="6080760" cy="2982470"/>
        </a:xfrm>
        <a:prstGeom prst="homePlate">
          <a:avLst/>
        </a:prstGeom>
        <a:gradFill rotWithShape="0">
          <a:gsLst>
            <a:gs pos="0">
              <a:schemeClr val="accent2">
                <a:hueOff val="-14400000"/>
                <a:satOff val="-50003"/>
                <a:lumOff val="60001"/>
                <a:alphaOff val="0"/>
                <a:tint val="100000"/>
                <a:shade val="100000"/>
                <a:satMod val="130000"/>
              </a:schemeClr>
            </a:gs>
            <a:gs pos="100000">
              <a:schemeClr val="accent2">
                <a:hueOff val="-14400000"/>
                <a:satOff val="-50003"/>
                <a:lumOff val="60001"/>
                <a:alphaOff val="0"/>
                <a:tint val="50000"/>
                <a:shade val="100000"/>
                <a:satMod val="350000"/>
              </a:schemeClr>
            </a:gs>
          </a:gsLst>
          <a:lin ang="16200000" scaled="0"/>
        </a:gradFill>
        <a:ln w="38100" cmpd="sng">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1518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60066"/>
              </a:solidFill>
            </a:rPr>
            <a:t>A hypothesis must be stated in a way that makes it “testable”.  The hypothesis is just a possible answer to a question, and it must be thoroughly tested.</a:t>
          </a:r>
        </a:p>
      </dsp:txBody>
      <dsp:txXfrm rot="10800000">
        <a:off x="3013368" y="3573004"/>
        <a:ext cx="5335143" cy="2982470"/>
      </dsp:txXfrm>
    </dsp:sp>
    <dsp:sp modelId="{744CC795-80F6-9440-A380-8E390EF55FF8}">
      <dsp:nvSpPr>
        <dsp:cNvPr id="0" name=""/>
        <dsp:cNvSpPr/>
      </dsp:nvSpPr>
      <dsp:spPr>
        <a:xfrm>
          <a:off x="755581" y="3573004"/>
          <a:ext cx="2982470" cy="2982470"/>
        </a:xfrm>
        <a:prstGeom prst="ellipse">
          <a:avLst/>
        </a:prstGeom>
        <a:blipFill>
          <a:blip xmlns:r="http://schemas.openxmlformats.org/officeDocument/2006/relationships" r:embed="rId2">
            <a:extLst>
              <a:ext uri="{28A0092B-C50C-407E-A947-70E740481C1C}">
                <a14:useLocalDpi xmlns:a14="http://schemas.microsoft.com/office/drawing/2010/main"/>
              </a:ext>
            </a:extLst>
          </a:blip>
          <a:srcRect/>
          <a:stretch>
            <a:fillRect/>
          </a:stretch>
        </a:blipFill>
        <a:ln w="38100" cmpd="sng">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F2F5DD8-A926-8D42-9E51-1571D249FF9E}" type="datetime1">
              <a:rPr lang="en-US"/>
              <a:pPr>
                <a:defRPr/>
              </a:pPr>
              <a:t>8/30/2020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6AC175D-D26E-274B-AD7A-1962B6FDF15B}" type="slidenum">
              <a:rPr lang="en-US"/>
              <a:pPr>
                <a:defRPr/>
              </a:pPr>
              <a:t>‹#›</a:t>
            </a:fld>
            <a:endParaRPr lang="en-US"/>
          </a:p>
        </p:txBody>
      </p:sp>
    </p:spTree>
    <p:extLst>
      <p:ext uri="{BB962C8B-B14F-4D97-AF65-F5344CB8AC3E}">
        <p14:creationId xmlns:p14="http://schemas.microsoft.com/office/powerpoint/2010/main" val="26130580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C4DFA7-D570-FB43-9CB6-1C99F51C0433}" type="slidenum">
              <a:rPr lang="en-US" sz="1200"/>
              <a:pPr eaLnBrk="1" hangingPunct="1"/>
              <a:t>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EA7111-08B8-F943-9159-517E961890DF}" type="slidenum">
              <a:rPr lang="en-US" sz="1200"/>
              <a:pPr eaLnBrk="1" hangingPunct="1"/>
              <a:t>14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4865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7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64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4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451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81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75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7527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88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623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413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1" name="Text Box 7"/>
          <p:cNvSpPr txBox="1">
            <a:spLocks noChangeArrowheads="1"/>
          </p:cNvSpPr>
          <p:nvPr userDrawn="1"/>
        </p:nvSpPr>
        <p:spPr bwMode="auto">
          <a:xfrm>
            <a:off x="7740650" y="6524625"/>
            <a:ext cx="1260475" cy="3048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fr-FR" sz="1400" b="1">
                <a:solidFill>
                  <a:srgbClr val="000099"/>
                </a:solidFill>
                <a:latin typeface="Verdana" charset="0"/>
              </a:rPr>
              <a:t>Page </a:t>
            </a:r>
            <a:fld id="{7C03C973-1364-234C-A44A-45F569150215}" type="slidenum">
              <a:rPr lang="fr-FR" sz="1400" b="1" smtClean="0">
                <a:solidFill>
                  <a:srgbClr val="000099"/>
                </a:solidFill>
                <a:latin typeface="Verdana" charset="0"/>
              </a:rPr>
              <a:pPr algn="ctr" eaLnBrk="1" hangingPunct="1">
                <a:spcBef>
                  <a:spcPct val="50000"/>
                </a:spcBef>
                <a:defRPr/>
              </a:pPr>
              <a:t>‹#›</a:t>
            </a:fld>
            <a:endParaRPr lang="fr-FR" sz="1400" b="1">
              <a:solidFill>
                <a:srgbClr val="000099"/>
              </a:solidFill>
              <a:latin typeface="Verdana"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23368"/>
            <a:ext cx="9144000" cy="5462016"/>
          </a:xfrm>
          <a:prstGeom prst="rect">
            <a:avLst/>
          </a:prstGeom>
        </p:spPr>
      </p:pic>
      <p:sp>
        <p:nvSpPr>
          <p:cNvPr id="8" name="TextBox 7"/>
          <p:cNvSpPr txBox="1"/>
          <p:nvPr/>
        </p:nvSpPr>
        <p:spPr>
          <a:xfrm>
            <a:off x="0" y="-27384"/>
            <a:ext cx="9144000" cy="1754327"/>
          </a:xfrm>
          <a:prstGeom prst="rect">
            <a:avLst/>
          </a:prstGeom>
          <a:solidFill>
            <a:srgbClr val="384F75"/>
          </a:solidFill>
          <a:ln>
            <a:solidFill>
              <a:srgbClr val="384F75"/>
            </a:solidFill>
          </a:ln>
        </p:spPr>
        <p:txBody>
          <a:bodyPr wrap="square" rtlCol="0">
            <a:spAutoFit/>
          </a:bodyPr>
          <a:lstStyle/>
          <a:p>
            <a:pPr algn="ctr"/>
            <a:r>
              <a:rPr lang="en-US" sz="5400" dirty="0">
                <a:solidFill>
                  <a:srgbClr val="F6FFB2"/>
                </a:solidFill>
                <a:latin typeface="Arial Rounded MT Bold"/>
                <a:cs typeface="Arial Rounded MT Bold"/>
              </a:rPr>
              <a:t>Introduction to Science</a:t>
            </a:r>
          </a:p>
          <a:p>
            <a:pPr algn="ctr"/>
            <a:r>
              <a:rPr lang="en-US" sz="5400" dirty="0">
                <a:solidFill>
                  <a:srgbClr val="F6FFB2"/>
                </a:solidFill>
                <a:latin typeface="Arial Rounded MT Bold"/>
                <a:cs typeface="Arial Rounded MT Bold"/>
              </a:rPr>
              <a:t>and the Scientific Method</a:t>
            </a:r>
          </a:p>
        </p:txBody>
      </p:sp>
      <p:sp>
        <p:nvSpPr>
          <p:cNvPr id="2" name="TextBox 4"/>
          <p:cNvSpPr txBox="1">
            <a:spLocks noChangeArrowheads="1"/>
          </p:cNvSpPr>
          <p:nvPr/>
        </p:nvSpPr>
        <p:spPr bwMode="auto">
          <a:xfrm>
            <a:off x="7524328" y="6642900"/>
            <a:ext cx="1728192" cy="262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50" dirty="0"/>
              <a:t>© Amy Brown Science</a:t>
            </a:r>
          </a:p>
        </p:txBody>
      </p:sp>
    </p:spTree>
    <p:extLst>
      <p:ext uri="{BB962C8B-B14F-4D97-AF65-F5344CB8AC3E}">
        <p14:creationId xmlns:p14="http://schemas.microsoft.com/office/powerpoint/2010/main" val="2885317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MC900233087.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114800"/>
            <a:ext cx="1639888"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4" name="Picture 2" descr="MC900300858.WM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5896" y="764704"/>
            <a:ext cx="1906393" cy="2753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3"/>
          <p:cNvSpPr>
            <a:spLocks noGrp="1"/>
          </p:cNvSpPr>
          <p:nvPr>
            <p:ph type="title"/>
          </p:nvPr>
        </p:nvSpPr>
        <p:spPr bwMode="auto">
          <a:xfrm>
            <a:off x="457200" y="0"/>
            <a:ext cx="8229600" cy="563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200">
                <a:latin typeface="Arial" charset="0"/>
                <a:ea typeface="ＭＳ Ｐゴシック" charset="0"/>
                <a:cs typeface="ＭＳ Ｐゴシック" charset="0"/>
              </a:rPr>
              <a:t>There are two variables in an experiment:</a:t>
            </a:r>
          </a:p>
        </p:txBody>
      </p:sp>
      <p:sp>
        <p:nvSpPr>
          <p:cNvPr id="5" name="TextBox 4"/>
          <p:cNvSpPr txBox="1"/>
          <p:nvPr/>
        </p:nvSpPr>
        <p:spPr>
          <a:xfrm>
            <a:off x="228600" y="914400"/>
            <a:ext cx="3124200" cy="2400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marL="404813" indent="-4048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500">
                <a:solidFill>
                  <a:srgbClr val="222268"/>
                </a:solidFill>
              </a:rPr>
              <a:t>a) The independent variable is the variable that is </a:t>
            </a:r>
            <a:r>
              <a:rPr lang="en-US" sz="2500">
                <a:solidFill>
                  <a:srgbClr val="800000"/>
                </a:solidFill>
              </a:rPr>
              <a:t>deliberately changed by the scientist</a:t>
            </a:r>
            <a:r>
              <a:rPr lang="en-US" sz="2500">
                <a:solidFill>
                  <a:srgbClr val="222268"/>
                </a:solidFill>
              </a:rPr>
              <a:t>.</a:t>
            </a:r>
            <a:endParaRPr lang="en-US" sz="2500">
              <a:solidFill>
                <a:srgbClr val="800000"/>
              </a:solidFill>
            </a:endParaRPr>
          </a:p>
        </p:txBody>
      </p:sp>
      <p:sp>
        <p:nvSpPr>
          <p:cNvPr id="6" name="TextBox 5"/>
          <p:cNvSpPr txBox="1">
            <a:spLocks noChangeArrowheads="1"/>
          </p:cNvSpPr>
          <p:nvPr/>
        </p:nvSpPr>
        <p:spPr bwMode="auto">
          <a:xfrm>
            <a:off x="1259632" y="3645024"/>
            <a:ext cx="3600400"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04813" indent="-4048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b) The dependent variable is the </a:t>
            </a:r>
            <a:r>
              <a:rPr lang="en-US" sz="2000" dirty="0">
                <a:solidFill>
                  <a:srgbClr val="FF0000"/>
                </a:solidFill>
              </a:rPr>
              <a:t>one observed during the experiment.  </a:t>
            </a:r>
            <a:r>
              <a:rPr lang="en-US" sz="2000" dirty="0"/>
              <a:t>The dependent variable is the data we collect during the experiment.  This data is collected as a result of changing the independent variable.</a:t>
            </a:r>
          </a:p>
          <a:p>
            <a:pPr eaLnBrk="1" hangingPunct="1"/>
            <a:endParaRPr lang="en-US" sz="2000" dirty="0"/>
          </a:p>
        </p:txBody>
      </p:sp>
      <p:sp>
        <p:nvSpPr>
          <p:cNvPr id="8" name="TextBox 7"/>
          <p:cNvSpPr txBox="1">
            <a:spLocks noChangeArrowheads="1"/>
          </p:cNvSpPr>
          <p:nvPr/>
        </p:nvSpPr>
        <p:spPr bwMode="auto">
          <a:xfrm>
            <a:off x="5652120" y="736828"/>
            <a:ext cx="33528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38138" indent="-3381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0000FF"/>
                </a:solidFill>
              </a:rPr>
              <a:t>c) In the above example, what is the independent variable?  </a:t>
            </a:r>
          </a:p>
        </p:txBody>
      </p:sp>
      <p:sp>
        <p:nvSpPr>
          <p:cNvPr id="9" name="TextBox 8"/>
          <p:cNvSpPr txBox="1">
            <a:spLocks noChangeArrowheads="1"/>
          </p:cNvSpPr>
          <p:nvPr/>
        </p:nvSpPr>
        <p:spPr bwMode="auto">
          <a:xfrm>
            <a:off x="5971728" y="1916832"/>
            <a:ext cx="33528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F6600"/>
                </a:solidFill>
              </a:rPr>
              <a:t>It is the addition of the vaccine to the pills that were given to the volunteers.</a:t>
            </a:r>
          </a:p>
        </p:txBody>
      </p:sp>
      <p:sp>
        <p:nvSpPr>
          <p:cNvPr id="10" name="TextBox 9"/>
          <p:cNvSpPr txBox="1">
            <a:spLocks noChangeArrowheads="1"/>
          </p:cNvSpPr>
          <p:nvPr/>
        </p:nvSpPr>
        <p:spPr bwMode="auto">
          <a:xfrm>
            <a:off x="5436096" y="3782650"/>
            <a:ext cx="3419872"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04813" indent="-4048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1E4649"/>
                </a:solidFill>
              </a:rPr>
              <a:t>d) 	In the above example, what is the dependent variable? </a:t>
            </a:r>
          </a:p>
          <a:p>
            <a:pPr eaLnBrk="1" hangingPunct="1"/>
            <a:endParaRPr lang="en-US" sz="2200" dirty="0">
              <a:solidFill>
                <a:srgbClr val="1E4649"/>
              </a:solidFill>
            </a:endParaRPr>
          </a:p>
        </p:txBody>
      </p:sp>
      <p:sp>
        <p:nvSpPr>
          <p:cNvPr id="11" name="TextBox 10"/>
          <p:cNvSpPr txBox="1">
            <a:spLocks noChangeArrowheads="1"/>
          </p:cNvSpPr>
          <p:nvPr/>
        </p:nvSpPr>
        <p:spPr bwMode="auto">
          <a:xfrm>
            <a:off x="5796136" y="4869160"/>
            <a:ext cx="28956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F0000"/>
                </a:solidFill>
              </a:rPr>
              <a:t>The observed health of the people receiving the pills.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0" y="0"/>
            <a:ext cx="91440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400" b="1">
                <a:latin typeface="Arial" charset="0"/>
                <a:ea typeface="ＭＳ Ｐゴシック" charset="0"/>
                <a:cs typeface="ＭＳ Ｐゴシック" charset="0"/>
              </a:rPr>
              <a:t>Step 4:  Recording and Analyzing Results</a:t>
            </a:r>
            <a:br>
              <a:rPr lang="en-US" sz="3400">
                <a:latin typeface="Arial" charset="0"/>
                <a:ea typeface="ＭＳ Ｐゴシック" charset="0"/>
                <a:cs typeface="ＭＳ Ｐゴシック" charset="0"/>
              </a:rPr>
            </a:br>
            <a:endParaRPr lang="en-US" sz="3400">
              <a:latin typeface="Arial" charset="0"/>
              <a:ea typeface="ＭＳ Ｐゴシック" charset="0"/>
              <a:cs typeface="ＭＳ Ｐゴシック" charset="0"/>
            </a:endParaRPr>
          </a:p>
        </p:txBody>
      </p:sp>
      <p:sp>
        <p:nvSpPr>
          <p:cNvPr id="25604" name="TextBox 4"/>
          <p:cNvSpPr txBox="1">
            <a:spLocks noChangeArrowheads="1"/>
          </p:cNvSpPr>
          <p:nvPr/>
        </p:nvSpPr>
        <p:spPr bwMode="auto">
          <a:xfrm>
            <a:off x="228600" y="838200"/>
            <a:ext cx="8534400" cy="187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08000" indent="-508000" eaLnBrk="1" hangingPunct="1"/>
            <a:r>
              <a:rPr lang="en-US" sz="2900" dirty="0">
                <a:solidFill>
                  <a:srgbClr val="CB3BAE"/>
                </a:solidFill>
              </a:rPr>
              <a:t>1.  The data that has been collected must be organized and analyzed to determine whether it is reliable.</a:t>
            </a:r>
          </a:p>
          <a:p>
            <a:pPr marL="508000" indent="-508000" eaLnBrk="1" hangingPunct="1"/>
            <a:endParaRPr lang="en-US" sz="2900" dirty="0">
              <a:solidFill>
                <a:srgbClr val="CB3BAE"/>
              </a:solidFill>
            </a:endParaRPr>
          </a:p>
        </p:txBody>
      </p:sp>
      <p:sp>
        <p:nvSpPr>
          <p:cNvPr id="6" name="TextBox 5"/>
          <p:cNvSpPr txBox="1">
            <a:spLocks noChangeArrowheads="1"/>
          </p:cNvSpPr>
          <p:nvPr/>
        </p:nvSpPr>
        <p:spPr bwMode="auto">
          <a:xfrm>
            <a:off x="5652120" y="2852936"/>
            <a:ext cx="30480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08000" indent="-508000" eaLnBrk="1" hangingPunct="1"/>
            <a:r>
              <a:rPr lang="en-US" sz="3200" dirty="0">
                <a:solidFill>
                  <a:srgbClr val="222268"/>
                </a:solidFill>
              </a:rPr>
              <a:t>2. Does the data support or not support the hypothesis?</a:t>
            </a:r>
          </a:p>
          <a:p>
            <a:pPr marL="508000" indent="-508000" eaLnBrk="1" hangingPunct="1"/>
            <a:endParaRPr lang="en-US" sz="3200" dirty="0">
              <a:solidFill>
                <a:srgbClr val="222268"/>
              </a:solidFill>
            </a:endParaRPr>
          </a:p>
        </p:txBody>
      </p:sp>
      <p:pic>
        <p:nvPicPr>
          <p:cNvPr id="2" name="Picture 1" descr="dat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3536" y="2357498"/>
            <a:ext cx="5578624" cy="4232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anim calcmode="lin" valueType="num">
                                      <p:cBhvr>
                                        <p:cTn id="8" dur="1000" fill="hold"/>
                                        <p:tgtEl>
                                          <p:spTgt spid="25604"/>
                                        </p:tgtEl>
                                        <p:attrNameLst>
                                          <p:attrName>ppt_x</p:attrName>
                                        </p:attrNameLst>
                                      </p:cBhvr>
                                      <p:tavLst>
                                        <p:tav tm="0">
                                          <p:val>
                                            <p:strVal val="#ppt_x"/>
                                          </p:val>
                                        </p:tav>
                                        <p:tav tm="100000">
                                          <p:val>
                                            <p:strVal val="#ppt_x"/>
                                          </p:val>
                                        </p:tav>
                                      </p:tavLst>
                                    </p:anim>
                                    <p:anim calcmode="lin" valueType="num">
                                      <p:cBhvr>
                                        <p:cTn id="9" dur="900" decel="100000" fill="hold"/>
                                        <p:tgtEl>
                                          <p:spTgt spid="2560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60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xfrm>
            <a:off x="381000" y="0"/>
            <a:ext cx="82296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b="1">
                <a:latin typeface="Arial" charset="0"/>
                <a:ea typeface="ＭＳ Ｐゴシック" charset="0"/>
                <a:cs typeface="ＭＳ Ｐゴシック" charset="0"/>
              </a:rPr>
              <a:t>Step 5:  Drawing Conclusions</a:t>
            </a:r>
            <a:br>
              <a:rPr lang="en-US" sz="3600">
                <a:latin typeface="Arial" charset="0"/>
                <a:ea typeface="ＭＳ Ｐゴシック" charset="0"/>
                <a:cs typeface="ＭＳ Ｐゴシック" charset="0"/>
              </a:rPr>
            </a:br>
            <a:endParaRPr lang="en-US" sz="3600">
              <a:latin typeface="Arial" charset="0"/>
              <a:ea typeface="ＭＳ Ｐゴシック" charset="0"/>
              <a:cs typeface="ＭＳ Ｐゴシック" charset="0"/>
            </a:endParaRPr>
          </a:p>
        </p:txBody>
      </p:sp>
      <p:sp>
        <p:nvSpPr>
          <p:cNvPr id="3" name="TextBox 2"/>
          <p:cNvSpPr txBox="1"/>
          <p:nvPr/>
        </p:nvSpPr>
        <p:spPr>
          <a:xfrm>
            <a:off x="228600" y="838200"/>
            <a:ext cx="8610600" cy="1431161"/>
          </a:xfrm>
          <a:prstGeom prst="rect">
            <a:avLst/>
          </a:prstGeom>
          <a:noFill/>
        </p:spPr>
        <p:txBody>
          <a:bodyPr>
            <a:spAutoFit/>
          </a:bodyPr>
          <a:lstStyle/>
          <a:p>
            <a:pPr>
              <a:defRPr/>
            </a:pPr>
            <a:r>
              <a:rPr lang="en-US" sz="2900" dirty="0">
                <a:solidFill>
                  <a:srgbClr val="800000"/>
                </a:solidFill>
                <a:latin typeface="Arial" pitchFamily="31" charset="0"/>
                <a:ea typeface="+mn-ea"/>
                <a:cs typeface="+mn-cs"/>
              </a:rPr>
              <a:t>The evidence from the experiment is used to determine if the hypothesis is </a:t>
            </a:r>
            <a:r>
              <a:rPr lang="en-US" sz="2900" u="sng" dirty="0">
                <a:solidFill>
                  <a:schemeClr val="accent1">
                    <a:lumMod val="25000"/>
                  </a:schemeClr>
                </a:solidFill>
                <a:latin typeface="Arial" pitchFamily="31" charset="0"/>
                <a:ea typeface="+mn-ea"/>
                <a:cs typeface="+mn-cs"/>
              </a:rPr>
              <a:t>supported or not supported. </a:t>
            </a:r>
          </a:p>
        </p:txBody>
      </p:sp>
      <p:sp>
        <p:nvSpPr>
          <p:cNvPr id="15363" name="TextBox 3"/>
          <p:cNvSpPr txBox="1">
            <a:spLocks noChangeArrowheads="1"/>
          </p:cNvSpPr>
          <p:nvPr/>
        </p:nvSpPr>
        <p:spPr bwMode="auto">
          <a:xfrm>
            <a:off x="304800" y="2544574"/>
            <a:ext cx="4267200"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t>Experiments must be repeated over and over.  When repeated, the results should always be the same before a valid conclusion can be reached.  </a:t>
            </a:r>
          </a:p>
        </p:txBody>
      </p:sp>
      <p:pic>
        <p:nvPicPr>
          <p:cNvPr id="2" name="Picture 1" descr="lab result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67640" y="2348880"/>
            <a:ext cx="5276360" cy="4221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363"/>
                                        </p:tgtEl>
                                        <p:attrNameLst>
                                          <p:attrName>style.visibility</p:attrName>
                                        </p:attrNameLst>
                                      </p:cBhvr>
                                      <p:to>
                                        <p:strVal val="visible"/>
                                      </p:to>
                                    </p:set>
                                    <p:anim calcmode="lin" valueType="num">
                                      <p:cBhvr>
                                        <p:cTn id="19" dur="500" fill="hold"/>
                                        <p:tgtEl>
                                          <p:spTgt spid="15363"/>
                                        </p:tgtEl>
                                        <p:attrNameLst>
                                          <p:attrName>ppt_w</p:attrName>
                                        </p:attrNameLst>
                                      </p:cBhvr>
                                      <p:tavLst>
                                        <p:tav tm="0">
                                          <p:val>
                                            <p:fltVal val="0"/>
                                          </p:val>
                                        </p:tav>
                                        <p:tav tm="100000">
                                          <p:val>
                                            <p:strVal val="#ppt_w"/>
                                          </p:val>
                                        </p:tav>
                                      </p:tavLst>
                                    </p:anim>
                                    <p:anim calcmode="lin" valueType="num">
                                      <p:cBhvr>
                                        <p:cTn id="20" dur="500" fill="hold"/>
                                        <p:tgtEl>
                                          <p:spTgt spid="153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3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457200" y="-2738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Forming a Theory</a:t>
            </a:r>
          </a:p>
        </p:txBody>
      </p:sp>
      <p:sp>
        <p:nvSpPr>
          <p:cNvPr id="16387" name="TextBox 3"/>
          <p:cNvSpPr txBox="1">
            <a:spLocks noChangeArrowheads="1"/>
          </p:cNvSpPr>
          <p:nvPr/>
        </p:nvSpPr>
        <p:spPr bwMode="auto">
          <a:xfrm>
            <a:off x="228600" y="1066800"/>
            <a:ext cx="2362200"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008000"/>
                </a:solidFill>
              </a:rPr>
              <a:t>A theory may be formed after the hypothesis has been tested many times and is supported by much evidence.</a:t>
            </a:r>
          </a:p>
          <a:p>
            <a:pPr eaLnBrk="1" hangingPunct="1"/>
            <a:endParaRPr lang="en-US" sz="2800" dirty="0">
              <a:solidFill>
                <a:srgbClr val="008000"/>
              </a:solidFill>
            </a:endParaRPr>
          </a:p>
        </p:txBody>
      </p:sp>
      <p:sp>
        <p:nvSpPr>
          <p:cNvPr id="5" name="TextBox 4"/>
          <p:cNvSpPr txBox="1">
            <a:spLocks noChangeArrowheads="1"/>
          </p:cNvSpPr>
          <p:nvPr/>
        </p:nvSpPr>
        <p:spPr bwMode="auto">
          <a:xfrm>
            <a:off x="5940152" y="1219200"/>
            <a:ext cx="2438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a:t>Theory: </a:t>
            </a:r>
          </a:p>
        </p:txBody>
      </p:sp>
      <p:sp>
        <p:nvSpPr>
          <p:cNvPr id="6" name="TextBox 5"/>
          <p:cNvSpPr txBox="1">
            <a:spLocks noChangeArrowheads="1"/>
          </p:cNvSpPr>
          <p:nvPr/>
        </p:nvSpPr>
        <p:spPr bwMode="auto">
          <a:xfrm>
            <a:off x="6324600" y="1981200"/>
            <a:ext cx="2819400" cy="277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900">
                <a:solidFill>
                  <a:srgbClr val="FF0000"/>
                </a:solidFill>
              </a:rPr>
              <a:t>A broad and comprehensive statement of what is thought to be true.</a:t>
            </a:r>
          </a:p>
          <a:p>
            <a:pPr eaLnBrk="1" hangingPunct="1"/>
            <a:endParaRPr lang="en-US" sz="2900">
              <a:solidFill>
                <a:srgbClr val="FF0000"/>
              </a:solidFill>
            </a:endParaRPr>
          </a:p>
        </p:txBody>
      </p:sp>
      <p:sp>
        <p:nvSpPr>
          <p:cNvPr id="7" name="TextBox 6"/>
          <p:cNvSpPr txBox="1">
            <a:spLocks noChangeArrowheads="1"/>
          </p:cNvSpPr>
          <p:nvPr/>
        </p:nvSpPr>
        <p:spPr bwMode="auto">
          <a:xfrm>
            <a:off x="6372200" y="4365104"/>
            <a:ext cx="2514600"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900" dirty="0"/>
              <a:t>A theory is supported by considerable evidence.</a:t>
            </a:r>
          </a:p>
          <a:p>
            <a:pPr eaLnBrk="1" hangingPunct="1"/>
            <a:endParaRPr lang="en-US" sz="2900" dirty="0"/>
          </a:p>
        </p:txBody>
      </p:sp>
      <p:pic>
        <p:nvPicPr>
          <p:cNvPr id="2" name="Picture 1"/>
          <p:cNvPicPr>
            <a:picLocks noChangeAspect="1"/>
          </p:cNvPicPr>
          <p:nvPr/>
        </p:nvPicPr>
        <p:blipFill>
          <a:blip r:embed="rId2"/>
          <a:stretch>
            <a:fillRect/>
          </a:stretch>
        </p:blipFill>
        <p:spPr>
          <a:xfrm>
            <a:off x="2267744" y="1484784"/>
            <a:ext cx="4090553" cy="4454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0" y="0"/>
            <a:ext cx="7086600" cy="1143000"/>
          </a:xfrm>
        </p:spPr>
        <p:txBody>
          <a:bodyPr/>
          <a:lstStyle/>
          <a:p>
            <a:pPr>
              <a:defRPr/>
            </a:pPr>
            <a:r>
              <a:rPr lang="en-US" b="1" spc="50" dirty="0">
                <a:ln w="12700" cmpd="sng">
                  <a:solidFill>
                    <a:schemeClr val="accent6">
                      <a:satMod val="120000"/>
                      <a:shade val="80000"/>
                    </a:schemeClr>
                  </a:solidFill>
                  <a:prstDash val="solid"/>
                </a:ln>
                <a:solidFill>
                  <a:srgbClr val="CB428D"/>
                </a:solidFill>
                <a:effectLst>
                  <a:glow rad="53100">
                    <a:schemeClr val="accent6">
                      <a:satMod val="180000"/>
                      <a:alpha val="30000"/>
                    </a:schemeClr>
                  </a:glow>
                </a:effectLst>
              </a:rPr>
              <a:t>Practice Problem:</a:t>
            </a:r>
            <a:endParaRPr lang="en-US" dirty="0">
              <a:solidFill>
                <a:srgbClr val="CB428D"/>
              </a:solidFill>
            </a:endParaRPr>
          </a:p>
        </p:txBody>
      </p:sp>
      <p:sp>
        <p:nvSpPr>
          <p:cNvPr id="5" name="TextBox 4"/>
          <p:cNvSpPr txBox="1"/>
          <p:nvPr/>
        </p:nvSpPr>
        <p:spPr>
          <a:xfrm>
            <a:off x="304800" y="914400"/>
            <a:ext cx="4495800" cy="5754688"/>
          </a:xfrm>
          <a:prstGeom prst="rect">
            <a:avLst/>
          </a:prstGeom>
          <a:ln w="57150" cap="flat" cmpd="sng" algn="ctr">
            <a:solidFill>
              <a:schemeClr val="accent6"/>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300" dirty="0">
                <a:solidFill>
                  <a:srgbClr val="000000"/>
                </a:solidFill>
                <a:latin typeface="Candara" charset="0"/>
                <a:cs typeface="Candara" charset="0"/>
              </a:rPr>
              <a:t>You want to determine the effect of a certain fertilizer on the growth of orchids grown in a greenhouse.  Materials that are available to you include:  greenhouse, 100 orchid plants, water, fertilizer, and soil.  You want to know if the orchids will grow best with a weak concentration of fertilizer, a medium concentration of fertilizer, or a high concentration of fertilizer.  How will you design an experiment to test different concentrations of this fertilizer?</a:t>
            </a:r>
          </a:p>
          <a:p>
            <a:pPr eaLnBrk="1" hangingPunct="1">
              <a:defRPr/>
            </a:pPr>
            <a:endParaRPr lang="en-US" sz="2300" dirty="0">
              <a:solidFill>
                <a:srgbClr val="000000"/>
              </a:solidFill>
              <a:latin typeface="Candara" charset="0"/>
              <a:cs typeface="Candara" charset="0"/>
            </a:endParaRPr>
          </a:p>
        </p:txBody>
      </p:sp>
      <p:sp>
        <p:nvSpPr>
          <p:cNvPr id="6" name="TextBox 5"/>
          <p:cNvSpPr txBox="1"/>
          <p:nvPr/>
        </p:nvSpPr>
        <p:spPr>
          <a:xfrm>
            <a:off x="5105400" y="2514600"/>
            <a:ext cx="3810000" cy="39703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US" sz="2800" dirty="0">
                <a:solidFill>
                  <a:srgbClr val="FFD1D1"/>
                </a:solidFill>
              </a:rPr>
              <a:t>State your hypothesis:  </a:t>
            </a:r>
          </a:p>
          <a:p>
            <a:pPr>
              <a:defRPr/>
            </a:pPr>
            <a:endParaRPr lang="en-US" sz="2800" dirty="0">
              <a:solidFill>
                <a:srgbClr val="FFD1D1"/>
              </a:solidFill>
            </a:endParaRPr>
          </a:p>
          <a:p>
            <a:pPr>
              <a:defRPr/>
            </a:pPr>
            <a:r>
              <a:rPr lang="en-US" sz="2800" dirty="0">
                <a:solidFill>
                  <a:schemeClr val="accent1">
                    <a:lumMod val="75000"/>
                  </a:schemeClr>
                </a:solidFill>
              </a:rPr>
              <a:t>Possible answer: </a:t>
            </a:r>
          </a:p>
          <a:p>
            <a:pPr>
              <a:defRPr/>
            </a:pPr>
            <a:endParaRPr lang="en-US" sz="2800" dirty="0">
              <a:solidFill>
                <a:srgbClr val="FFD1D1"/>
              </a:solidFill>
            </a:endParaRPr>
          </a:p>
          <a:p>
            <a:pPr>
              <a:defRPr/>
            </a:pPr>
            <a:r>
              <a:rPr lang="en-US" sz="2800" dirty="0">
                <a:solidFill>
                  <a:srgbClr val="FFD1D1"/>
                </a:solidFill>
              </a:rPr>
              <a:t>I predict that the orchids will grow best with a medium concentration of fertilizer.</a:t>
            </a:r>
          </a:p>
        </p:txBody>
      </p:sp>
      <p:pic>
        <p:nvPicPr>
          <p:cNvPr id="3" name="Picture 2"/>
          <p:cNvPicPr>
            <a:picLocks noChangeAspect="1"/>
          </p:cNvPicPr>
          <p:nvPr/>
        </p:nvPicPr>
        <p:blipFill>
          <a:blip r:embed="rId3"/>
          <a:stretch>
            <a:fillRect/>
          </a:stretch>
        </p:blipFill>
        <p:spPr>
          <a:xfrm>
            <a:off x="5364088" y="260648"/>
            <a:ext cx="3240360" cy="2143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900" decel="100000" fill="hold"/>
                                        <p:tgtEl>
                                          <p:spTgt spid="6">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84776"/>
          </a:xfrm>
          <a:prstGeom prst="rect">
            <a:avLst/>
          </a:prstGeom>
          <a:noFill/>
        </p:spPr>
        <p:txBody>
          <a:bodyPr>
            <a:spAutoFit/>
          </a:bodyPr>
          <a:lstStyle/>
          <a:p>
            <a:pPr algn="ctr">
              <a:defRPr/>
            </a:pPr>
            <a:r>
              <a:rPr lang="en-US" sz="3200" b="1" dirty="0">
                <a:ln w="1905"/>
                <a:solidFill>
                  <a:srgbClr val="FF0000"/>
                </a:solidFill>
                <a:effectLst>
                  <a:innerShdw blurRad="69850" dist="43180" dir="5400000">
                    <a:srgbClr val="000000">
                      <a:alpha val="65000"/>
                    </a:srgbClr>
                  </a:innerShdw>
                </a:effectLst>
                <a:ea typeface="+mn-ea"/>
                <a:cs typeface="+mn-cs"/>
              </a:rPr>
              <a:t>How will you set up a controlled experiment? </a:t>
            </a:r>
          </a:p>
        </p:txBody>
      </p:sp>
      <p:pic>
        <p:nvPicPr>
          <p:cNvPr id="19458" name="Picture 3" descr="MC900334070.WM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553200" y="609600"/>
            <a:ext cx="2349500" cy="297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559296" y="609600"/>
            <a:ext cx="5308848"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b="1" dirty="0"/>
              <a:t>Here is one possibility:</a:t>
            </a:r>
          </a:p>
          <a:p>
            <a:pPr eaLnBrk="1" hangingPunct="1"/>
            <a:endParaRPr lang="en-US" sz="2300" b="1" dirty="0"/>
          </a:p>
          <a:p>
            <a:pPr eaLnBrk="1" hangingPunct="1"/>
            <a:r>
              <a:rPr lang="en-US" sz="2300" b="1" dirty="0"/>
              <a:t>The 100 plants will be divided into 4 groups as follows:</a:t>
            </a:r>
          </a:p>
        </p:txBody>
      </p:sp>
      <p:sp>
        <p:nvSpPr>
          <p:cNvPr id="28677" name="TextBox 5"/>
          <p:cNvSpPr txBox="1">
            <a:spLocks noChangeArrowheads="1"/>
          </p:cNvSpPr>
          <p:nvPr/>
        </p:nvSpPr>
        <p:spPr bwMode="auto">
          <a:xfrm>
            <a:off x="6248400" y="3733800"/>
            <a:ext cx="2590800" cy="25701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300">
                <a:solidFill>
                  <a:srgbClr val="0000FF"/>
                </a:solidFill>
              </a:rPr>
              <a:t>The plants will be watered daily.</a:t>
            </a:r>
          </a:p>
          <a:p>
            <a:pPr algn="ctr" eaLnBrk="1" hangingPunct="1">
              <a:defRPr/>
            </a:pPr>
            <a:r>
              <a:rPr lang="en-US" sz="2300">
                <a:solidFill>
                  <a:srgbClr val="0000FF"/>
                </a:solidFill>
              </a:rPr>
              <a:t>Over a period of a month, the plants will be measured to see which ones grew the tallest.</a:t>
            </a:r>
          </a:p>
        </p:txBody>
      </p:sp>
      <p:pic>
        <p:nvPicPr>
          <p:cNvPr id="7" name="Picture 6" descr="jpg_green-pla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209800"/>
            <a:ext cx="914400" cy="1073150"/>
          </a:xfrm>
          <a:prstGeom prst="rect">
            <a:avLst/>
          </a:prstGeom>
          <a:noFill/>
          <a:ln w="1270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7" descr="jpg_green-pla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3352800"/>
            <a:ext cx="914400" cy="1073150"/>
          </a:xfrm>
          <a:prstGeom prst="rect">
            <a:avLst/>
          </a:prstGeom>
          <a:noFill/>
          <a:ln w="1270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8" descr="jpg_green-pla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4495800"/>
            <a:ext cx="914400" cy="1073150"/>
          </a:xfrm>
          <a:prstGeom prst="rect">
            <a:avLst/>
          </a:prstGeom>
          <a:noFill/>
          <a:ln w="1270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Picture 9" descr="jpg_green-pla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5638800"/>
            <a:ext cx="914400" cy="1073150"/>
          </a:xfrm>
          <a:prstGeom prst="rect">
            <a:avLst/>
          </a:prstGeom>
          <a:noFill/>
          <a:ln w="1270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1" name="TextBox 10"/>
          <p:cNvSpPr txBox="1">
            <a:spLocks noChangeArrowheads="1"/>
          </p:cNvSpPr>
          <p:nvPr/>
        </p:nvSpPr>
        <p:spPr bwMode="auto">
          <a:xfrm>
            <a:off x="1371600" y="2438400"/>
            <a:ext cx="4648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Group 1:  25 plants will receive plain water.</a:t>
            </a:r>
          </a:p>
          <a:p>
            <a:pPr eaLnBrk="1" hangingPunct="1"/>
            <a:endParaRPr lang="en-US" sz="1800"/>
          </a:p>
        </p:txBody>
      </p:sp>
      <p:sp>
        <p:nvSpPr>
          <p:cNvPr id="12" name="TextBox 11"/>
          <p:cNvSpPr txBox="1">
            <a:spLocks noChangeArrowheads="1"/>
          </p:cNvSpPr>
          <p:nvPr/>
        </p:nvSpPr>
        <p:spPr bwMode="auto">
          <a:xfrm>
            <a:off x="1371600" y="3505200"/>
            <a:ext cx="4648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Group 2:  25 plants will receive a weak concentration of fertilizer.</a:t>
            </a:r>
          </a:p>
        </p:txBody>
      </p:sp>
      <p:sp>
        <p:nvSpPr>
          <p:cNvPr id="13" name="TextBox 12"/>
          <p:cNvSpPr txBox="1">
            <a:spLocks noChangeArrowheads="1"/>
          </p:cNvSpPr>
          <p:nvPr/>
        </p:nvSpPr>
        <p:spPr bwMode="auto">
          <a:xfrm>
            <a:off x="1371600" y="4724400"/>
            <a:ext cx="4648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Group 3:  25 plants will receive a medium concentration of fertilizer.</a:t>
            </a:r>
          </a:p>
        </p:txBody>
      </p:sp>
      <p:sp>
        <p:nvSpPr>
          <p:cNvPr id="14" name="TextBox 13"/>
          <p:cNvSpPr txBox="1">
            <a:spLocks noChangeArrowheads="1"/>
          </p:cNvSpPr>
          <p:nvPr/>
        </p:nvSpPr>
        <p:spPr bwMode="auto">
          <a:xfrm>
            <a:off x="1447800" y="5867400"/>
            <a:ext cx="4648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Group 4:  25 plants will receive a high concentration of fertilizer.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ppt_x</p:attrName>
                                        </p:attrNameLst>
                                      </p:cBhvr>
                                      <p:tavLst>
                                        <p:tav tm="0">
                                          <p:val>
                                            <p:strVal val="#ppt_x-.2"/>
                                          </p:val>
                                        </p:tav>
                                        <p:tav tm="100000">
                                          <p:val>
                                            <p:strVal val="#ppt_x"/>
                                          </p:val>
                                        </p:tav>
                                      </p:tavLst>
                                    </p:anim>
                                    <p:anim calcmode="lin" valueType="num">
                                      <p:cBhvr>
                                        <p:cTn id="2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ppt_x</p:attrName>
                                        </p:attrNameLst>
                                      </p:cBhvr>
                                      <p:tavLst>
                                        <p:tav tm="0">
                                          <p:val>
                                            <p:strVal val="#ppt_x-.2"/>
                                          </p:val>
                                        </p:tav>
                                        <p:tav tm="100000">
                                          <p:val>
                                            <p:strVal val="#ppt_x"/>
                                          </p:val>
                                        </p:tav>
                                      </p:tavLst>
                                    </p:anim>
                                    <p:anim calcmode="lin" valueType="num">
                                      <p:cBhvr>
                                        <p:cTn id="3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ox(in)">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ppt_x</p:attrName>
                                        </p:attrNameLst>
                                      </p:cBhvr>
                                      <p:tavLst>
                                        <p:tav tm="0">
                                          <p:val>
                                            <p:strVal val="#ppt_x-.2"/>
                                          </p:val>
                                        </p:tav>
                                        <p:tav tm="100000">
                                          <p:val>
                                            <p:strVal val="#ppt_x"/>
                                          </p:val>
                                        </p:tav>
                                      </p:tavLst>
                                    </p:anim>
                                    <p:anim calcmode="lin" valueType="num">
                                      <p:cBhvr>
                                        <p:cTn id="5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ox(in)">
                                      <p:cBhvr>
                                        <p:cTn id="57" dur="500"/>
                                        <p:tgtEl>
                                          <p:spTgt spid="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ppt_x</p:attrName>
                                        </p:attrNameLst>
                                      </p:cBhvr>
                                      <p:tavLst>
                                        <p:tav tm="0">
                                          <p:val>
                                            <p:strVal val="#ppt_x-.2"/>
                                          </p:val>
                                        </p:tav>
                                        <p:tav tm="100000">
                                          <p:val>
                                            <p:strVal val="#ppt_x"/>
                                          </p:val>
                                        </p:tav>
                                      </p:tavLst>
                                    </p:anim>
                                    <p:anim calcmode="lin" valueType="num">
                                      <p:cBhvr>
                                        <p:cTn id="6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28677"/>
                                        </p:tgtEl>
                                        <p:attrNameLst>
                                          <p:attrName>style.visibility</p:attrName>
                                        </p:attrNameLst>
                                      </p:cBhvr>
                                      <p:to>
                                        <p:strVal val="visible"/>
                                      </p:to>
                                    </p:set>
                                    <p:animEffect transition="in" filter="diamond(in)">
                                      <p:cBhvr>
                                        <p:cTn id="69"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8677" grpId="0"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5400000">
            <a:off x="1181100" y="3390900"/>
            <a:ext cx="6858000" cy="7620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0" y="685800"/>
            <a:ext cx="9144000" cy="1588"/>
          </a:xfrm>
          <a:prstGeom prst="line">
            <a:avLst/>
          </a:prstGeom>
        </p:spPr>
        <p:style>
          <a:lnRef idx="2">
            <a:schemeClr val="accent4"/>
          </a:lnRef>
          <a:fillRef idx="0">
            <a:schemeClr val="accent4"/>
          </a:fillRef>
          <a:effectRef idx="1">
            <a:schemeClr val="accent4"/>
          </a:effectRef>
          <a:fontRef idx="minor">
            <a:schemeClr val="tx1"/>
          </a:fontRef>
        </p:style>
      </p:cxnSp>
      <p:sp>
        <p:nvSpPr>
          <p:cNvPr id="8" name="TextBox 7"/>
          <p:cNvSpPr txBox="1"/>
          <p:nvPr/>
        </p:nvSpPr>
        <p:spPr>
          <a:xfrm>
            <a:off x="0" y="0"/>
            <a:ext cx="4648200" cy="646113"/>
          </a:xfrm>
          <a:prstGeom prst="rect">
            <a:avLst/>
          </a:prstGeom>
          <a:noFill/>
        </p:spPr>
        <p:txBody>
          <a:bodyPr anchor="b">
            <a:spAutoFit/>
          </a:bodyPr>
          <a:lstStyle/>
          <a:p>
            <a:pPr algn="ctr">
              <a:defRPr/>
            </a:pPr>
            <a:r>
              <a:rPr lang="en-US" sz="3600" dirty="0">
                <a:solidFill>
                  <a:schemeClr val="accent6">
                    <a:lumMod val="60000"/>
                    <a:lumOff val="40000"/>
                  </a:schemeClr>
                </a:solidFill>
                <a:latin typeface="Apple Casual"/>
                <a:ea typeface="+mn-ea"/>
                <a:cs typeface="Apple Casual"/>
              </a:rPr>
              <a:t>Control Group</a:t>
            </a:r>
          </a:p>
        </p:txBody>
      </p:sp>
      <p:sp>
        <p:nvSpPr>
          <p:cNvPr id="9" name="TextBox 8"/>
          <p:cNvSpPr txBox="1"/>
          <p:nvPr/>
        </p:nvSpPr>
        <p:spPr>
          <a:xfrm>
            <a:off x="4648200" y="0"/>
            <a:ext cx="4648200" cy="646113"/>
          </a:xfrm>
          <a:prstGeom prst="rect">
            <a:avLst/>
          </a:prstGeom>
          <a:noFill/>
        </p:spPr>
        <p:txBody>
          <a:bodyPr anchor="b">
            <a:spAutoFit/>
          </a:bodyPr>
          <a:lstStyle/>
          <a:p>
            <a:pPr algn="ctr">
              <a:defRPr/>
            </a:pPr>
            <a:r>
              <a:rPr lang="en-US" sz="3600" dirty="0">
                <a:solidFill>
                  <a:schemeClr val="accent1">
                    <a:lumMod val="50000"/>
                  </a:schemeClr>
                </a:solidFill>
                <a:latin typeface="Apple Casual"/>
                <a:ea typeface="+mn-ea"/>
                <a:cs typeface="Apple Casual"/>
              </a:rPr>
              <a:t>Experimental Group</a:t>
            </a:r>
          </a:p>
        </p:txBody>
      </p:sp>
      <p:sp>
        <p:nvSpPr>
          <p:cNvPr id="10" name="TextBox 9"/>
          <p:cNvSpPr txBox="1">
            <a:spLocks noChangeArrowheads="1"/>
          </p:cNvSpPr>
          <p:nvPr/>
        </p:nvSpPr>
        <p:spPr bwMode="auto">
          <a:xfrm>
            <a:off x="0" y="838200"/>
            <a:ext cx="4495800" cy="390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100">
                <a:solidFill>
                  <a:srgbClr val="801A74"/>
                </a:solidFill>
              </a:rPr>
              <a:t>What is the control group in this experiment?  </a:t>
            </a:r>
          </a:p>
          <a:p>
            <a:pPr algn="ctr" eaLnBrk="1" hangingPunct="1"/>
            <a:r>
              <a:rPr lang="en-US" sz="3100">
                <a:solidFill>
                  <a:srgbClr val="801A74"/>
                </a:solidFill>
              </a:rPr>
              <a:t>The control group consists of the 25 plants that are receiving plain water.   </a:t>
            </a:r>
          </a:p>
          <a:p>
            <a:pPr algn="ctr" eaLnBrk="1" hangingPunct="1"/>
            <a:endParaRPr lang="en-US" sz="3100">
              <a:solidFill>
                <a:srgbClr val="801A74"/>
              </a:solidFill>
            </a:endParaRPr>
          </a:p>
        </p:txBody>
      </p:sp>
      <p:sp>
        <p:nvSpPr>
          <p:cNvPr id="11" name="TextBox 10"/>
          <p:cNvSpPr txBox="1">
            <a:spLocks noChangeArrowheads="1"/>
          </p:cNvSpPr>
          <p:nvPr/>
        </p:nvSpPr>
        <p:spPr bwMode="auto">
          <a:xfrm>
            <a:off x="4724400" y="3276600"/>
            <a:ext cx="4419600" cy="366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900"/>
              <a:t>What is the experimental group in this experiment?</a:t>
            </a:r>
          </a:p>
          <a:p>
            <a:pPr algn="ctr" eaLnBrk="1" hangingPunct="1"/>
            <a:r>
              <a:rPr lang="en-US" sz="2900"/>
              <a:t>The experimental group consists of the 75 plants that are receiving various concentrations of fertilizer.</a:t>
            </a:r>
          </a:p>
          <a:p>
            <a:pPr algn="ctr" eaLnBrk="1" hangingPunct="1"/>
            <a:endParaRPr lang="en-US" sz="2900"/>
          </a:p>
        </p:txBody>
      </p:sp>
      <p:pic>
        <p:nvPicPr>
          <p:cNvPr id="20487" name="Picture 11" descr="jpg_flow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2000" y="4267200"/>
            <a:ext cx="3048000" cy="2286000"/>
          </a:xfrm>
          <a:prstGeom prst="rect">
            <a:avLst/>
          </a:prstGeom>
          <a:noFill/>
          <a:ln w="28575"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0488" name="Picture 12" descr="jpg_flow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410200" y="838200"/>
            <a:ext cx="3048000" cy="2286000"/>
          </a:xfrm>
          <a:prstGeom prst="rect">
            <a:avLst/>
          </a:prstGeom>
          <a:noFill/>
          <a:ln w="28575" cmpd="sng">
            <a:solidFill>
              <a:srgbClr val="6962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1000" fill="hold"/>
                                        <p:tgtEl>
                                          <p:spTgt spid="10">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1">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 calcmode="lin" valueType="num">
                                      <p:cBhvr>
                                        <p:cTn id="28" dur="1000" fill="hold"/>
                                        <p:tgtEl>
                                          <p:spTgt spid="11">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830263"/>
          </a:xfrm>
          <a:prstGeom prst="rect">
            <a:avLst/>
          </a:prstGeom>
          <a:ln>
            <a:solidFill>
              <a:srgbClr val="CCFFCC"/>
            </a:solidFill>
          </a:ln>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sz="2300" dirty="0">
                <a:solidFill>
                  <a:srgbClr val="FFF62D"/>
                </a:solidFill>
                <a:latin typeface="Charcoal CY"/>
                <a:cs typeface="Charcoal CY"/>
              </a:rPr>
              <a:t>In a “controlled experiment”, all variables must be kept constant except the one variable that is being changed.</a:t>
            </a:r>
          </a:p>
        </p:txBody>
      </p:sp>
      <p:pic>
        <p:nvPicPr>
          <p:cNvPr id="21506" name="Picture 6" descr="MC900216690.WM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8600" y="1447800"/>
            <a:ext cx="2790825"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3048000" y="1371600"/>
            <a:ext cx="5943600" cy="401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100" dirty="0">
                <a:solidFill>
                  <a:srgbClr val="FF0000"/>
                </a:solidFill>
                <a:latin typeface="Apple Casual" charset="0"/>
                <a:cs typeface="Apple Casual" charset="0"/>
              </a:rPr>
              <a:t>What variables must be kept constant in this experiment?</a:t>
            </a:r>
          </a:p>
          <a:p>
            <a:pPr marL="339725" indent="-339725" algn="ctr" eaLnBrk="1" hangingPunct="1"/>
            <a:r>
              <a:rPr lang="en-US" sz="3100" dirty="0">
                <a:solidFill>
                  <a:srgbClr val="FF0000"/>
                </a:solidFill>
                <a:latin typeface="Apple Casual" charset="0"/>
                <a:cs typeface="Apple Casual" charset="0"/>
              </a:rPr>
              <a:t>  </a:t>
            </a:r>
          </a:p>
          <a:p>
            <a:pPr marL="339725" indent="-339725" eaLnBrk="1" hangingPunct="1">
              <a:buFont typeface="Wingdings" charset="0"/>
              <a:buChar char="ü"/>
            </a:pPr>
            <a:r>
              <a:rPr lang="en-US" sz="2100" dirty="0">
                <a:solidFill>
                  <a:srgbClr val="222268"/>
                </a:solidFill>
                <a:cs typeface="Apple Casual" charset="0"/>
              </a:rPr>
              <a:t>All plants must receive the same amount of fluid each day.</a:t>
            </a:r>
          </a:p>
          <a:p>
            <a:pPr marL="339725" indent="-339725" eaLnBrk="1" hangingPunct="1">
              <a:buFont typeface="Wingdings" charset="0"/>
              <a:buChar char="ü"/>
            </a:pPr>
            <a:r>
              <a:rPr lang="en-US" sz="2100" dirty="0">
                <a:solidFill>
                  <a:srgbClr val="222268"/>
                </a:solidFill>
                <a:cs typeface="Apple Casual" charset="0"/>
              </a:rPr>
              <a:t>All plants are grown in pots of equal size.  </a:t>
            </a:r>
          </a:p>
          <a:p>
            <a:pPr marL="339725" indent="-339725" eaLnBrk="1" hangingPunct="1">
              <a:buFont typeface="Wingdings" charset="0"/>
              <a:buChar char="ü"/>
            </a:pPr>
            <a:r>
              <a:rPr lang="en-US" sz="2100" dirty="0">
                <a:solidFill>
                  <a:srgbClr val="222268"/>
                </a:solidFill>
                <a:cs typeface="Apple Casual" charset="0"/>
              </a:rPr>
              <a:t>All plants are grown at the same temperature.  </a:t>
            </a:r>
          </a:p>
          <a:p>
            <a:pPr marL="339725" indent="-339725" eaLnBrk="1" hangingPunct="1">
              <a:buFont typeface="Wingdings" charset="0"/>
              <a:buChar char="ü"/>
            </a:pPr>
            <a:r>
              <a:rPr lang="en-US" sz="2100" dirty="0">
                <a:solidFill>
                  <a:srgbClr val="222268"/>
                </a:solidFill>
                <a:cs typeface="Apple Casual" charset="0"/>
              </a:rPr>
              <a:t>All plants receive the same amount of sunlight.</a:t>
            </a:r>
          </a:p>
          <a:p>
            <a:pPr eaLnBrk="1" hangingPunct="1"/>
            <a:endParaRPr lang="en-US" sz="1800" dirty="0">
              <a:cs typeface="Apple Casual" charset="0"/>
            </a:endParaRPr>
          </a:p>
          <a:p>
            <a:pPr eaLnBrk="1" hangingPunct="1"/>
            <a:endParaRPr lang="en-US" sz="1800" dirty="0">
              <a:cs typeface="Apple Casual" charset="0"/>
            </a:endParaRPr>
          </a:p>
        </p:txBody>
      </p:sp>
      <p:sp>
        <p:nvSpPr>
          <p:cNvPr id="9" name="TextBox 8"/>
          <p:cNvSpPr txBox="1"/>
          <p:nvPr/>
        </p:nvSpPr>
        <p:spPr>
          <a:xfrm>
            <a:off x="381000" y="5181600"/>
            <a:ext cx="8458200" cy="1292225"/>
          </a:xfrm>
          <a:prstGeom prst="rect">
            <a:avLst/>
          </a:prstGeom>
          <a:ln w="38100" cap="flat" cmpd="sng" algn="ctr">
            <a:solidFill>
              <a:srgbClr val="31E038"/>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2600" dirty="0">
                <a:solidFill>
                  <a:schemeClr val="tx1"/>
                </a:solidFill>
              </a:rPr>
              <a:t>What variable is being changed in this experiment?</a:t>
            </a:r>
          </a:p>
          <a:p>
            <a:pPr algn="ctr">
              <a:defRPr/>
            </a:pPr>
            <a:r>
              <a:rPr lang="en-US" sz="2600" dirty="0">
                <a:solidFill>
                  <a:srgbClr val="6962FF"/>
                </a:solidFill>
              </a:rPr>
              <a:t>The variable being changed is the amount of fertilizer received by each group of plants.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p:cTn id="15"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p:cTn id="23"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p:cTn id="39"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Effect transition="in" filter="wipe(down)">
                                      <p:cBhvr>
                                        <p:cTn id="47" dur="580">
                                          <p:stCondLst>
                                            <p:cond delay="0"/>
                                          </p:stCondLst>
                                        </p:cTn>
                                        <p:tgtEl>
                                          <p:spTgt spid="9">
                                            <p:bg/>
                                          </p:spTgt>
                                        </p:tgtEl>
                                      </p:cBhvr>
                                    </p:animEffect>
                                    <p:anim calcmode="lin" valueType="num">
                                      <p:cBhvr>
                                        <p:cTn id="48" dur="1822" tmFilter="0,0; 0.14,0.36; 0.43,0.73; 0.71,0.91; 1.0,1.0">
                                          <p:stCondLst>
                                            <p:cond delay="0"/>
                                          </p:stCondLst>
                                        </p:cTn>
                                        <p:tgtEl>
                                          <p:spTgt spid="9">
                                            <p:bg/>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9">
                                            <p:bg/>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9">
                                            <p:bg/>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9">
                                            <p:bg/>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9">
                                            <p:bg/>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9">
                                            <p:bg/>
                                          </p:spTgt>
                                        </p:tgtEl>
                                      </p:cBhvr>
                                      <p:to x="100000" y="60000"/>
                                    </p:animScale>
                                    <p:animScale>
                                      <p:cBhvr>
                                        <p:cTn id="54" dur="166" decel="50000">
                                          <p:stCondLst>
                                            <p:cond delay="676"/>
                                          </p:stCondLst>
                                        </p:cTn>
                                        <p:tgtEl>
                                          <p:spTgt spid="9">
                                            <p:bg/>
                                          </p:spTgt>
                                        </p:tgtEl>
                                      </p:cBhvr>
                                      <p:to x="100000" y="100000"/>
                                    </p:animScale>
                                    <p:animScale>
                                      <p:cBhvr>
                                        <p:cTn id="55" dur="26">
                                          <p:stCondLst>
                                            <p:cond delay="1312"/>
                                          </p:stCondLst>
                                        </p:cTn>
                                        <p:tgtEl>
                                          <p:spTgt spid="9">
                                            <p:bg/>
                                          </p:spTgt>
                                        </p:tgtEl>
                                      </p:cBhvr>
                                      <p:to x="100000" y="80000"/>
                                    </p:animScale>
                                    <p:animScale>
                                      <p:cBhvr>
                                        <p:cTn id="56" dur="166" decel="50000">
                                          <p:stCondLst>
                                            <p:cond delay="1338"/>
                                          </p:stCondLst>
                                        </p:cTn>
                                        <p:tgtEl>
                                          <p:spTgt spid="9">
                                            <p:bg/>
                                          </p:spTgt>
                                        </p:tgtEl>
                                      </p:cBhvr>
                                      <p:to x="100000" y="100000"/>
                                    </p:animScale>
                                    <p:animScale>
                                      <p:cBhvr>
                                        <p:cTn id="57" dur="26">
                                          <p:stCondLst>
                                            <p:cond delay="1642"/>
                                          </p:stCondLst>
                                        </p:cTn>
                                        <p:tgtEl>
                                          <p:spTgt spid="9">
                                            <p:bg/>
                                          </p:spTgt>
                                        </p:tgtEl>
                                      </p:cBhvr>
                                      <p:to x="100000" y="90000"/>
                                    </p:animScale>
                                    <p:animScale>
                                      <p:cBhvr>
                                        <p:cTn id="58" dur="166" decel="50000">
                                          <p:stCondLst>
                                            <p:cond delay="1668"/>
                                          </p:stCondLst>
                                        </p:cTn>
                                        <p:tgtEl>
                                          <p:spTgt spid="9">
                                            <p:bg/>
                                          </p:spTgt>
                                        </p:tgtEl>
                                      </p:cBhvr>
                                      <p:to x="100000" y="100000"/>
                                    </p:animScale>
                                    <p:animScale>
                                      <p:cBhvr>
                                        <p:cTn id="59" dur="26">
                                          <p:stCondLst>
                                            <p:cond delay="1808"/>
                                          </p:stCondLst>
                                        </p:cTn>
                                        <p:tgtEl>
                                          <p:spTgt spid="9">
                                            <p:bg/>
                                          </p:spTgt>
                                        </p:tgtEl>
                                      </p:cBhvr>
                                      <p:to x="100000" y="95000"/>
                                    </p:animScale>
                                    <p:animScale>
                                      <p:cBhvr>
                                        <p:cTn id="60" dur="166" decel="50000">
                                          <p:stCondLst>
                                            <p:cond delay="1834"/>
                                          </p:stCondLst>
                                        </p:cTn>
                                        <p:tgtEl>
                                          <p:spTgt spid="9">
                                            <p:bg/>
                                          </p:spTgt>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Effect transition="in" filter="wipe(down)">
                                      <p:cBhvr>
                                        <p:cTn id="65" dur="580">
                                          <p:stCondLst>
                                            <p:cond delay="0"/>
                                          </p:stCondLst>
                                        </p:cTn>
                                        <p:tgtEl>
                                          <p:spTgt spid="9">
                                            <p:txEl>
                                              <p:pRg st="0" end="0"/>
                                            </p:txEl>
                                          </p:spTgt>
                                        </p:tgtEl>
                                      </p:cBhvr>
                                    </p:animEffect>
                                    <p:anim calcmode="lin" valueType="num">
                                      <p:cBhvr>
                                        <p:cTn id="6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9">
                                            <p:txEl>
                                              <p:pRg st="0" end="0"/>
                                            </p:txEl>
                                          </p:spTgt>
                                        </p:tgtEl>
                                      </p:cBhvr>
                                      <p:to x="100000" y="60000"/>
                                    </p:animScale>
                                    <p:animScale>
                                      <p:cBhvr>
                                        <p:cTn id="72" dur="166" decel="50000">
                                          <p:stCondLst>
                                            <p:cond delay="676"/>
                                          </p:stCondLst>
                                        </p:cTn>
                                        <p:tgtEl>
                                          <p:spTgt spid="9">
                                            <p:txEl>
                                              <p:pRg st="0" end="0"/>
                                            </p:txEl>
                                          </p:spTgt>
                                        </p:tgtEl>
                                      </p:cBhvr>
                                      <p:to x="100000" y="100000"/>
                                    </p:animScale>
                                    <p:animScale>
                                      <p:cBhvr>
                                        <p:cTn id="73" dur="26">
                                          <p:stCondLst>
                                            <p:cond delay="1312"/>
                                          </p:stCondLst>
                                        </p:cTn>
                                        <p:tgtEl>
                                          <p:spTgt spid="9">
                                            <p:txEl>
                                              <p:pRg st="0" end="0"/>
                                            </p:txEl>
                                          </p:spTgt>
                                        </p:tgtEl>
                                      </p:cBhvr>
                                      <p:to x="100000" y="80000"/>
                                    </p:animScale>
                                    <p:animScale>
                                      <p:cBhvr>
                                        <p:cTn id="74" dur="166" decel="50000">
                                          <p:stCondLst>
                                            <p:cond delay="1338"/>
                                          </p:stCondLst>
                                        </p:cTn>
                                        <p:tgtEl>
                                          <p:spTgt spid="9">
                                            <p:txEl>
                                              <p:pRg st="0" end="0"/>
                                            </p:txEl>
                                          </p:spTgt>
                                        </p:tgtEl>
                                      </p:cBhvr>
                                      <p:to x="100000" y="100000"/>
                                    </p:animScale>
                                    <p:animScale>
                                      <p:cBhvr>
                                        <p:cTn id="75" dur="26">
                                          <p:stCondLst>
                                            <p:cond delay="1642"/>
                                          </p:stCondLst>
                                        </p:cTn>
                                        <p:tgtEl>
                                          <p:spTgt spid="9">
                                            <p:txEl>
                                              <p:pRg st="0" end="0"/>
                                            </p:txEl>
                                          </p:spTgt>
                                        </p:tgtEl>
                                      </p:cBhvr>
                                      <p:to x="100000" y="90000"/>
                                    </p:animScale>
                                    <p:animScale>
                                      <p:cBhvr>
                                        <p:cTn id="76" dur="166" decel="50000">
                                          <p:stCondLst>
                                            <p:cond delay="1668"/>
                                          </p:stCondLst>
                                        </p:cTn>
                                        <p:tgtEl>
                                          <p:spTgt spid="9">
                                            <p:txEl>
                                              <p:pRg st="0" end="0"/>
                                            </p:txEl>
                                          </p:spTgt>
                                        </p:tgtEl>
                                      </p:cBhvr>
                                      <p:to x="100000" y="100000"/>
                                    </p:animScale>
                                    <p:animScale>
                                      <p:cBhvr>
                                        <p:cTn id="77" dur="26">
                                          <p:stCondLst>
                                            <p:cond delay="1808"/>
                                          </p:stCondLst>
                                        </p:cTn>
                                        <p:tgtEl>
                                          <p:spTgt spid="9">
                                            <p:txEl>
                                              <p:pRg st="0" end="0"/>
                                            </p:txEl>
                                          </p:spTgt>
                                        </p:tgtEl>
                                      </p:cBhvr>
                                      <p:to x="100000" y="95000"/>
                                    </p:animScale>
                                    <p:animScale>
                                      <p:cBhvr>
                                        <p:cTn id="78" dur="166" decel="50000">
                                          <p:stCondLst>
                                            <p:cond delay="1834"/>
                                          </p:stCondLst>
                                        </p:cTn>
                                        <p:tgtEl>
                                          <p:spTgt spid="9">
                                            <p:txEl>
                                              <p:pRg st="0" end="0"/>
                                            </p:txEl>
                                          </p:spTgt>
                                        </p:tgtEl>
                                      </p:cBhvr>
                                      <p:to x="100000" y="100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9">
                                            <p:txEl>
                                              <p:pRg st="1" end="1"/>
                                            </p:txEl>
                                          </p:spTgt>
                                        </p:tgtEl>
                                        <p:attrNameLst>
                                          <p:attrName>style.visibility</p:attrName>
                                        </p:attrNameLst>
                                      </p:cBhvr>
                                      <p:to>
                                        <p:strVal val="visible"/>
                                      </p:to>
                                    </p:set>
                                    <p:animEffect transition="in" filter="wipe(down)">
                                      <p:cBhvr>
                                        <p:cTn id="83" dur="580">
                                          <p:stCondLst>
                                            <p:cond delay="0"/>
                                          </p:stCondLst>
                                        </p:cTn>
                                        <p:tgtEl>
                                          <p:spTgt spid="9">
                                            <p:txEl>
                                              <p:pRg st="1" end="1"/>
                                            </p:txEl>
                                          </p:spTgt>
                                        </p:tgtEl>
                                      </p:cBhvr>
                                    </p:animEffect>
                                    <p:anim calcmode="lin" valueType="num">
                                      <p:cBhvr>
                                        <p:cTn id="8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9">
                                            <p:txEl>
                                              <p:pRg st="1" end="1"/>
                                            </p:txEl>
                                          </p:spTgt>
                                        </p:tgtEl>
                                      </p:cBhvr>
                                      <p:to x="100000" y="60000"/>
                                    </p:animScale>
                                    <p:animScale>
                                      <p:cBhvr>
                                        <p:cTn id="90" dur="166" decel="50000">
                                          <p:stCondLst>
                                            <p:cond delay="676"/>
                                          </p:stCondLst>
                                        </p:cTn>
                                        <p:tgtEl>
                                          <p:spTgt spid="9">
                                            <p:txEl>
                                              <p:pRg st="1" end="1"/>
                                            </p:txEl>
                                          </p:spTgt>
                                        </p:tgtEl>
                                      </p:cBhvr>
                                      <p:to x="100000" y="100000"/>
                                    </p:animScale>
                                    <p:animScale>
                                      <p:cBhvr>
                                        <p:cTn id="91" dur="26">
                                          <p:stCondLst>
                                            <p:cond delay="1312"/>
                                          </p:stCondLst>
                                        </p:cTn>
                                        <p:tgtEl>
                                          <p:spTgt spid="9">
                                            <p:txEl>
                                              <p:pRg st="1" end="1"/>
                                            </p:txEl>
                                          </p:spTgt>
                                        </p:tgtEl>
                                      </p:cBhvr>
                                      <p:to x="100000" y="80000"/>
                                    </p:animScale>
                                    <p:animScale>
                                      <p:cBhvr>
                                        <p:cTn id="92" dur="166" decel="50000">
                                          <p:stCondLst>
                                            <p:cond delay="1338"/>
                                          </p:stCondLst>
                                        </p:cTn>
                                        <p:tgtEl>
                                          <p:spTgt spid="9">
                                            <p:txEl>
                                              <p:pRg st="1" end="1"/>
                                            </p:txEl>
                                          </p:spTgt>
                                        </p:tgtEl>
                                      </p:cBhvr>
                                      <p:to x="100000" y="100000"/>
                                    </p:animScale>
                                    <p:animScale>
                                      <p:cBhvr>
                                        <p:cTn id="93" dur="26">
                                          <p:stCondLst>
                                            <p:cond delay="1642"/>
                                          </p:stCondLst>
                                        </p:cTn>
                                        <p:tgtEl>
                                          <p:spTgt spid="9">
                                            <p:txEl>
                                              <p:pRg st="1" end="1"/>
                                            </p:txEl>
                                          </p:spTgt>
                                        </p:tgtEl>
                                      </p:cBhvr>
                                      <p:to x="100000" y="90000"/>
                                    </p:animScale>
                                    <p:animScale>
                                      <p:cBhvr>
                                        <p:cTn id="94" dur="166" decel="50000">
                                          <p:stCondLst>
                                            <p:cond delay="1668"/>
                                          </p:stCondLst>
                                        </p:cTn>
                                        <p:tgtEl>
                                          <p:spTgt spid="9">
                                            <p:txEl>
                                              <p:pRg st="1" end="1"/>
                                            </p:txEl>
                                          </p:spTgt>
                                        </p:tgtEl>
                                      </p:cBhvr>
                                      <p:to x="100000" y="100000"/>
                                    </p:animScale>
                                    <p:animScale>
                                      <p:cBhvr>
                                        <p:cTn id="95" dur="26">
                                          <p:stCondLst>
                                            <p:cond delay="1808"/>
                                          </p:stCondLst>
                                        </p:cTn>
                                        <p:tgtEl>
                                          <p:spTgt spid="9">
                                            <p:txEl>
                                              <p:pRg st="1" end="1"/>
                                            </p:txEl>
                                          </p:spTgt>
                                        </p:tgtEl>
                                      </p:cBhvr>
                                      <p:to x="100000" y="95000"/>
                                    </p:animScale>
                                    <p:animScale>
                                      <p:cBhvr>
                                        <p:cTn id="96" dur="166" decel="50000">
                                          <p:stCondLst>
                                            <p:cond delay="1834"/>
                                          </p:stCondLst>
                                        </p:cTn>
                                        <p:tgtEl>
                                          <p:spTgt spid="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ln w="38100" cap="flat" cmpd="sng" algn="ctr">
            <a:solidFill>
              <a:srgbClr val="31E038"/>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2600" dirty="0">
                <a:ln>
                  <a:solidFill>
                    <a:srgbClr val="31E038"/>
                  </a:solidFill>
                </a:ln>
                <a:solidFill>
                  <a:srgbClr val="000000"/>
                </a:solidFill>
                <a:latin typeface="Arial Black"/>
                <a:cs typeface="Arial Black"/>
              </a:rPr>
              <a:t>After one month of measuring the orchids, the following data is obtained: </a:t>
            </a:r>
          </a:p>
        </p:txBody>
      </p:sp>
      <p:pic>
        <p:nvPicPr>
          <p:cNvPr id="22530" name="Picture 2" descr="MC900413636.WM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143000"/>
            <a:ext cx="2078038"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2057400" y="1295400"/>
            <a:ext cx="708660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25" indent="-35401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900"/>
              <a:t>Group 1 (Control Group):  Grew to an average height of 15 cm.</a:t>
            </a:r>
          </a:p>
          <a:p>
            <a:pPr eaLnBrk="1" hangingPunct="1"/>
            <a:endParaRPr lang="en-US" sz="1900"/>
          </a:p>
          <a:p>
            <a:pPr eaLnBrk="1" hangingPunct="1"/>
            <a:r>
              <a:rPr lang="en-US" sz="1900"/>
              <a:t>Group 2 (Weak conc.):  Grew to an average height of 35 cm.</a:t>
            </a:r>
          </a:p>
          <a:p>
            <a:pPr eaLnBrk="1" hangingPunct="1"/>
            <a:endParaRPr lang="en-US" sz="1900"/>
          </a:p>
          <a:p>
            <a:pPr eaLnBrk="1" hangingPunct="1"/>
            <a:r>
              <a:rPr lang="en-US" sz="1900"/>
              <a:t>Group 3 (Medium conc.):  Grew to an average height of 28 cm.</a:t>
            </a:r>
          </a:p>
          <a:p>
            <a:pPr eaLnBrk="1" hangingPunct="1"/>
            <a:endParaRPr lang="en-US" sz="1900"/>
          </a:p>
          <a:p>
            <a:pPr eaLnBrk="1" hangingPunct="1"/>
            <a:r>
              <a:rPr lang="en-US" sz="1900"/>
              <a:t>Group 4 (High conc.):  Grew to an average height of 10 cm.</a:t>
            </a:r>
          </a:p>
          <a:p>
            <a:pPr eaLnBrk="1" hangingPunct="1"/>
            <a:endParaRPr lang="en-US" sz="1900"/>
          </a:p>
        </p:txBody>
      </p:sp>
      <p:sp>
        <p:nvSpPr>
          <p:cNvPr id="5" name="TextBox 4"/>
          <p:cNvSpPr txBox="1"/>
          <p:nvPr/>
        </p:nvSpPr>
        <p:spPr>
          <a:xfrm>
            <a:off x="1752600" y="3962400"/>
            <a:ext cx="7162800" cy="2586038"/>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sz="2600" dirty="0"/>
              <a:t>Is your hypothesis supported or not supported by these results?</a:t>
            </a:r>
          </a:p>
          <a:p>
            <a:pPr>
              <a:defRPr/>
            </a:pPr>
            <a:r>
              <a:rPr lang="en-US" sz="2600" dirty="0">
                <a:solidFill>
                  <a:srgbClr val="FFF62D"/>
                </a:solidFill>
              </a:rPr>
              <a:t>We hypothesized that the orchids would grow best with a medium concentration of fertilizer.</a:t>
            </a:r>
          </a:p>
          <a:p>
            <a:pPr>
              <a:defRPr/>
            </a:pPr>
            <a:r>
              <a:rPr lang="en-US" sz="2600" dirty="0">
                <a:solidFill>
                  <a:srgbClr val="B9D3FF"/>
                </a:solidFill>
              </a:rPr>
              <a:t>The results do not support this.  </a:t>
            </a:r>
          </a:p>
          <a:p>
            <a:pPr>
              <a:defRPr/>
            </a:pPr>
            <a:r>
              <a:rPr lang="en-US" sz="2600" dirty="0">
                <a:solidFill>
                  <a:srgbClr val="B1FF26"/>
                </a:solidFill>
              </a:rPr>
              <a:t>The results do </a:t>
            </a:r>
            <a:r>
              <a:rPr lang="en-US" sz="2600">
                <a:solidFill>
                  <a:srgbClr val="B1FF26"/>
                </a:solidFill>
              </a:rPr>
              <a:t>not support </a:t>
            </a:r>
            <a:r>
              <a:rPr lang="en-US" sz="2600" dirty="0">
                <a:solidFill>
                  <a:srgbClr val="B1FF26"/>
                </a:solidFill>
              </a:rPr>
              <a:t>our hypothesis.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anim calcmode="lin" valueType="num">
                                      <p:cBhvr>
                                        <p:cTn id="2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
                                            <p:bg/>
                                          </p:spTgt>
                                        </p:tgtEl>
                                        <p:attrNameLst>
                                          <p:attrName>style.visibility</p:attrName>
                                        </p:attrNameLst>
                                      </p:cBhvr>
                                      <p:to>
                                        <p:strVal val="visible"/>
                                      </p:to>
                                    </p:set>
                                    <p:anim calcmode="lin" valueType="num">
                                      <p:cBhvr>
                                        <p:cTn id="39" dur="500" fill="hold"/>
                                        <p:tgtEl>
                                          <p:spTgt spid="5">
                                            <p:bg/>
                                          </p:spTgt>
                                        </p:tgtEl>
                                        <p:attrNameLst>
                                          <p:attrName>ppt_w</p:attrName>
                                        </p:attrNameLst>
                                      </p:cBhvr>
                                      <p:tavLst>
                                        <p:tav tm="0">
                                          <p:val>
                                            <p:fltVal val="0"/>
                                          </p:val>
                                        </p:tav>
                                        <p:tav tm="100000">
                                          <p:val>
                                            <p:strVal val="#ppt_w"/>
                                          </p:val>
                                        </p:tav>
                                      </p:tavLst>
                                    </p:anim>
                                    <p:anim calcmode="lin" valueType="num">
                                      <p:cBhvr>
                                        <p:cTn id="40"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p:cTn id="4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 calcmode="lin" valueType="num">
                                      <p:cBhvr>
                                        <p:cTn id="5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 calcmode="lin" valueType="num">
                                      <p:cBhvr>
                                        <p:cTn id="5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 calcmode="lin" valueType="num">
                                      <p:cBhvr>
                                        <p:cTn id="6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ln w="38100" cap="flat" cmpd="sng" algn="ctr">
            <a:solidFill>
              <a:srgbClr val="31E038"/>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2600" dirty="0">
                <a:ln>
                  <a:solidFill>
                    <a:srgbClr val="31E038"/>
                  </a:solidFill>
                </a:ln>
                <a:solidFill>
                  <a:srgbClr val="000000"/>
                </a:solidFill>
                <a:latin typeface="Arial Black"/>
                <a:cs typeface="Arial Black"/>
              </a:rPr>
              <a:t>After one month of measuring the orchids, the following data is obtained: </a:t>
            </a:r>
          </a:p>
        </p:txBody>
      </p:sp>
      <p:pic>
        <p:nvPicPr>
          <p:cNvPr id="23554" name="Picture 2" descr="MC900413636.WM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143000"/>
            <a:ext cx="2078038"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extBox 3"/>
          <p:cNvSpPr txBox="1">
            <a:spLocks noChangeArrowheads="1"/>
          </p:cNvSpPr>
          <p:nvPr/>
        </p:nvSpPr>
        <p:spPr bwMode="auto">
          <a:xfrm>
            <a:off x="2057400" y="1295400"/>
            <a:ext cx="708660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25" indent="-35401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900"/>
              <a:t>Group 1 (Control Group):  Grew to an average height of 15 cm.</a:t>
            </a:r>
          </a:p>
          <a:p>
            <a:pPr eaLnBrk="1" hangingPunct="1"/>
            <a:endParaRPr lang="en-US" sz="1900"/>
          </a:p>
          <a:p>
            <a:pPr eaLnBrk="1" hangingPunct="1"/>
            <a:r>
              <a:rPr lang="en-US" sz="1900"/>
              <a:t>Group 2 (Weak conc.):  Grew to an average height of 35 cm.</a:t>
            </a:r>
          </a:p>
          <a:p>
            <a:pPr eaLnBrk="1" hangingPunct="1"/>
            <a:endParaRPr lang="en-US" sz="1900"/>
          </a:p>
          <a:p>
            <a:pPr eaLnBrk="1" hangingPunct="1"/>
            <a:r>
              <a:rPr lang="en-US" sz="1900"/>
              <a:t>Group 3 (Medium conc.):  Grew to an average height of 28 cm.</a:t>
            </a:r>
          </a:p>
          <a:p>
            <a:pPr eaLnBrk="1" hangingPunct="1"/>
            <a:endParaRPr lang="en-US" sz="1900"/>
          </a:p>
          <a:p>
            <a:pPr eaLnBrk="1" hangingPunct="1"/>
            <a:r>
              <a:rPr lang="en-US" sz="1900"/>
              <a:t>Group 4 (High conc.):  Grew to an average height of 10 cm.</a:t>
            </a:r>
          </a:p>
          <a:p>
            <a:pPr eaLnBrk="1" hangingPunct="1"/>
            <a:endParaRPr lang="en-US" sz="1900"/>
          </a:p>
        </p:txBody>
      </p:sp>
      <p:sp>
        <p:nvSpPr>
          <p:cNvPr id="5" name="TextBox 4"/>
          <p:cNvSpPr txBox="1"/>
          <p:nvPr/>
        </p:nvSpPr>
        <p:spPr>
          <a:xfrm>
            <a:off x="1752600" y="3962400"/>
            <a:ext cx="7162800" cy="2678113"/>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marL="288925">
              <a:defRPr/>
            </a:pPr>
            <a:r>
              <a:rPr lang="en-US" sz="2800" dirty="0"/>
              <a:t>What is your conclusion based on these results?  </a:t>
            </a:r>
          </a:p>
          <a:p>
            <a:pPr marL="565150" indent="-276225">
              <a:buFont typeface="Wingdings" charset="2"/>
              <a:buChar char="§"/>
              <a:defRPr/>
            </a:pPr>
            <a:r>
              <a:rPr lang="en-US" sz="2800" dirty="0">
                <a:solidFill>
                  <a:srgbClr val="FAFFB7"/>
                </a:solidFill>
              </a:rPr>
              <a:t>Orchids grow best with a weak concentration of fertilizer.</a:t>
            </a:r>
          </a:p>
          <a:p>
            <a:pPr marL="565150" indent="-276225">
              <a:buFont typeface="Wingdings" charset="2"/>
              <a:buChar char="§"/>
              <a:defRPr/>
            </a:pPr>
            <a:r>
              <a:rPr lang="en-US" sz="2800" dirty="0">
                <a:solidFill>
                  <a:srgbClr val="B9D3FF"/>
                </a:solidFill>
              </a:rPr>
              <a:t>At medium to high concentrations, plant growth is inhibited.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bwMode="auto">
          <a:xfrm>
            <a:off x="457200" y="44624"/>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0"/>
                <a:cs typeface="ＭＳ Ｐゴシック" charset="0"/>
              </a:rPr>
              <a:t>What is Science?</a:t>
            </a:r>
          </a:p>
        </p:txBody>
      </p:sp>
      <p:pic>
        <p:nvPicPr>
          <p:cNvPr id="14340" name="Picture 3" descr="DownloadedFile.jpe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067819" y="116632"/>
            <a:ext cx="1824661" cy="2736304"/>
          </a:xfrm>
          <a:prstGeom prst="rect">
            <a:avLst/>
          </a:prstGeom>
          <a:noFill/>
          <a:ln w="28575" cmpd="sng">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Box 4"/>
          <p:cNvSpPr txBox="1">
            <a:spLocks noChangeArrowheads="1"/>
          </p:cNvSpPr>
          <p:nvPr/>
        </p:nvSpPr>
        <p:spPr bwMode="auto">
          <a:xfrm>
            <a:off x="2438400" y="908720"/>
            <a:ext cx="46482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The goal of science is to investigate and understand the natural world, to explain events in the natural world, and to use those explanations to make useful predictions.</a:t>
            </a:r>
          </a:p>
          <a:p>
            <a:pPr eaLnBrk="1" hangingPunct="1"/>
            <a:endParaRPr lang="en-US" sz="2000" dirty="0"/>
          </a:p>
        </p:txBody>
      </p:sp>
      <p:sp>
        <p:nvSpPr>
          <p:cNvPr id="7" name="TextBox 6"/>
          <p:cNvSpPr txBox="1">
            <a:spLocks noChangeArrowheads="1"/>
          </p:cNvSpPr>
          <p:nvPr/>
        </p:nvSpPr>
        <p:spPr bwMode="auto">
          <a:xfrm>
            <a:off x="0" y="2819400"/>
            <a:ext cx="385192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01638" indent="-401638" eaLnBrk="1" hangingPunct="1"/>
            <a:r>
              <a:rPr lang="en-US" sz="2600" dirty="0">
                <a:solidFill>
                  <a:srgbClr val="FF0000"/>
                </a:solidFill>
              </a:rPr>
              <a:t>1. Science deals only with the natural world.</a:t>
            </a:r>
          </a:p>
        </p:txBody>
      </p:sp>
      <p:sp>
        <p:nvSpPr>
          <p:cNvPr id="8" name="TextBox 7"/>
          <p:cNvSpPr txBox="1">
            <a:spLocks noChangeArrowheads="1"/>
          </p:cNvSpPr>
          <p:nvPr/>
        </p:nvSpPr>
        <p:spPr bwMode="auto">
          <a:xfrm>
            <a:off x="107504" y="3861048"/>
            <a:ext cx="2667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t>2.  Scientists: </a:t>
            </a:r>
          </a:p>
        </p:txBody>
      </p:sp>
      <p:sp>
        <p:nvSpPr>
          <p:cNvPr id="9" name="TextBox 8"/>
          <p:cNvSpPr txBox="1">
            <a:spLocks noChangeArrowheads="1"/>
          </p:cNvSpPr>
          <p:nvPr/>
        </p:nvSpPr>
        <p:spPr bwMode="auto">
          <a:xfrm>
            <a:off x="539552" y="4293096"/>
            <a:ext cx="3384376"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collect and organize information in a careful, orderly way, looking for patterns and connections between events.</a:t>
            </a:r>
          </a:p>
          <a:p>
            <a:pPr eaLnBrk="1" hangingPunct="1"/>
            <a:endParaRPr lang="en-US" dirty="0"/>
          </a:p>
        </p:txBody>
      </p:sp>
      <p:sp>
        <p:nvSpPr>
          <p:cNvPr id="10" name="TextBox 9"/>
          <p:cNvSpPr txBox="1">
            <a:spLocks noChangeArrowheads="1"/>
          </p:cNvSpPr>
          <p:nvPr/>
        </p:nvSpPr>
        <p:spPr bwMode="auto">
          <a:xfrm>
            <a:off x="5638800" y="2996952"/>
            <a:ext cx="3733800"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01638" indent="-401638" eaLnBrk="1" hangingPunct="1"/>
            <a:r>
              <a:rPr lang="en-US" sz="2600" dirty="0">
                <a:solidFill>
                  <a:srgbClr val="008000"/>
                </a:solidFill>
              </a:rPr>
              <a:t>3. Scientists propose ___________ that can be _____ by examining evidence.</a:t>
            </a:r>
          </a:p>
          <a:p>
            <a:pPr marL="401638" indent="-401638" eaLnBrk="1" hangingPunct="1"/>
            <a:endParaRPr lang="en-US" sz="2600" dirty="0">
              <a:solidFill>
                <a:srgbClr val="008000"/>
              </a:solidFill>
            </a:endParaRPr>
          </a:p>
        </p:txBody>
      </p:sp>
      <p:sp>
        <p:nvSpPr>
          <p:cNvPr id="11" name="TextBox 10"/>
          <p:cNvSpPr txBox="1">
            <a:spLocks noChangeArrowheads="1"/>
          </p:cNvSpPr>
          <p:nvPr/>
        </p:nvSpPr>
        <p:spPr bwMode="auto">
          <a:xfrm>
            <a:off x="6081464" y="3394717"/>
            <a:ext cx="2667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FF0000"/>
                </a:solidFill>
              </a:rPr>
              <a:t>explanations</a:t>
            </a:r>
          </a:p>
        </p:txBody>
      </p:sp>
      <p:sp>
        <p:nvSpPr>
          <p:cNvPr id="12" name="TextBox 11"/>
          <p:cNvSpPr txBox="1">
            <a:spLocks noChangeArrowheads="1"/>
          </p:cNvSpPr>
          <p:nvPr/>
        </p:nvSpPr>
        <p:spPr bwMode="auto">
          <a:xfrm>
            <a:off x="7135688" y="3789040"/>
            <a:ext cx="18288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FF0000"/>
                </a:solidFill>
              </a:rPr>
              <a:t>tested</a:t>
            </a:r>
          </a:p>
        </p:txBody>
      </p:sp>
      <p:sp>
        <p:nvSpPr>
          <p:cNvPr id="13" name="TextBox 12"/>
          <p:cNvSpPr txBox="1"/>
          <p:nvPr/>
        </p:nvSpPr>
        <p:spPr>
          <a:xfrm>
            <a:off x="5220072" y="5013176"/>
            <a:ext cx="3816424" cy="156966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401638" indent="-401638">
              <a:defRPr/>
            </a:pPr>
            <a:r>
              <a:rPr lang="en-US" sz="2400" dirty="0">
                <a:solidFill>
                  <a:srgbClr val="FFFF00"/>
                </a:solidFill>
              </a:rPr>
              <a:t>4.	Science is an organized way of using evidence to learn about the natural world. </a:t>
            </a:r>
          </a:p>
        </p:txBody>
      </p:sp>
      <p:pic>
        <p:nvPicPr>
          <p:cNvPr id="2" name="Picture 1" descr="AdobeStock_2985614.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116632"/>
            <a:ext cx="1800200" cy="2700299"/>
          </a:xfrm>
          <a:prstGeom prst="rect">
            <a:avLst/>
          </a:prstGeom>
          <a:ln w="28575" cmpd="sng">
            <a:solidFill>
              <a:srgbClr val="0000FF"/>
            </a:solidFill>
          </a:ln>
        </p:spPr>
      </p:pic>
      <p:pic>
        <p:nvPicPr>
          <p:cNvPr id="3" name="Picture 2" descr="MC90043691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15816" y="2708920"/>
            <a:ext cx="3222104" cy="3222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accel="50000" decel="5000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4578" name="Picture 5"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Picture 6"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81000" y="1371600"/>
            <a:ext cx="8382000" cy="1108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300" dirty="0"/>
              <a:t>Why is it important to have a large sample size in any experiment? </a:t>
            </a:r>
          </a:p>
        </p:txBody>
      </p:sp>
      <p:pic>
        <p:nvPicPr>
          <p:cNvPr id="24581" name="Picture 9" descr="MC900349125.WM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24128" y="2780928"/>
            <a:ext cx="2992437"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a:spLocks noChangeArrowheads="1"/>
          </p:cNvSpPr>
          <p:nvPr/>
        </p:nvSpPr>
        <p:spPr bwMode="auto">
          <a:xfrm>
            <a:off x="990600" y="2819400"/>
            <a:ext cx="4800600" cy="398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a:solidFill>
                  <a:srgbClr val="008000"/>
                </a:solidFill>
              </a:rPr>
              <a:t>It is important to test a large sample in order to get a true picture of the results of the experiment.  If the sample size is too small, an inaccurate conclusion may be reached.  Results obtained by testing a large number of individuals would be much more accurate than if only a few individuals had been tested.</a:t>
            </a:r>
          </a:p>
          <a:p>
            <a:pPr eaLnBrk="1" hangingPunct="1"/>
            <a:endParaRPr lang="en-US" sz="230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5602" name="Picture 5"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6"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81000" y="1371600"/>
            <a:ext cx="8382000"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600">
                <a:solidFill>
                  <a:srgbClr val="FFEBAD"/>
                </a:solidFill>
              </a:rPr>
              <a:t>Why is it important to repeat the experiment many times? </a:t>
            </a:r>
            <a:endParaRPr lang="en-US" sz="3300">
              <a:solidFill>
                <a:srgbClr val="FFEBAD"/>
              </a:solidFill>
            </a:endParaRPr>
          </a:p>
        </p:txBody>
      </p:sp>
      <p:sp>
        <p:nvSpPr>
          <p:cNvPr id="11" name="TextBox 10"/>
          <p:cNvSpPr txBox="1">
            <a:spLocks noChangeArrowheads="1"/>
          </p:cNvSpPr>
          <p:nvPr/>
        </p:nvSpPr>
        <p:spPr bwMode="auto">
          <a:xfrm>
            <a:off x="395536" y="2780928"/>
            <a:ext cx="48006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0000FF"/>
                </a:solidFill>
              </a:rPr>
              <a:t>Experiments should be repeated to see if the same results are obtained each time.  This gives validity to the test results.</a:t>
            </a:r>
          </a:p>
        </p:txBody>
      </p:sp>
      <p:pic>
        <p:nvPicPr>
          <p:cNvPr id="2" name="Picture 1"/>
          <p:cNvPicPr>
            <a:picLocks noChangeAspect="1"/>
          </p:cNvPicPr>
          <p:nvPr/>
        </p:nvPicPr>
        <p:blipFill>
          <a:blip r:embed="rId3"/>
          <a:stretch>
            <a:fillRect/>
          </a:stretch>
        </p:blipFill>
        <p:spPr>
          <a:xfrm>
            <a:off x="5028676" y="2924944"/>
            <a:ext cx="4079828"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6626" name="Picture 5"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7" name="Picture 6"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81000" y="1371600"/>
            <a:ext cx="8382000" cy="6461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3600" dirty="0">
                <a:solidFill>
                  <a:schemeClr val="accent1"/>
                </a:solidFill>
              </a:rPr>
              <a:t>What is the importance of the control?</a:t>
            </a:r>
          </a:p>
        </p:txBody>
      </p:sp>
      <p:sp>
        <p:nvSpPr>
          <p:cNvPr id="11" name="TextBox 10"/>
          <p:cNvSpPr txBox="1">
            <a:spLocks noChangeArrowheads="1"/>
          </p:cNvSpPr>
          <p:nvPr/>
        </p:nvSpPr>
        <p:spPr bwMode="auto">
          <a:xfrm>
            <a:off x="914400" y="2438400"/>
            <a:ext cx="4800600" cy="383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a:solidFill>
                  <a:srgbClr val="FF6600"/>
                </a:solidFill>
              </a:rPr>
              <a:t>The control shows what will happen when the experimental factor is omitted.  Without the control, there would be no basis for comparison and you would not know how the experimental factor affected the results.</a:t>
            </a:r>
          </a:p>
        </p:txBody>
      </p:sp>
      <p:pic>
        <p:nvPicPr>
          <p:cNvPr id="26630" name="Picture 8" descr="gif_scientists001_robg.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96000" y="2492896"/>
            <a:ext cx="2376178" cy="3789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7650" name="Picture 5"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1" name="Picture 6"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81000" y="1371600"/>
            <a:ext cx="8382000"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dirty="0">
                <a:solidFill>
                  <a:schemeClr val="accent2">
                    <a:lumMod val="20000"/>
                    <a:lumOff val="80000"/>
                  </a:schemeClr>
                </a:solidFill>
              </a:rPr>
              <a:t>How is a theory different than a hypothesis? </a:t>
            </a:r>
          </a:p>
        </p:txBody>
      </p:sp>
      <p:sp>
        <p:nvSpPr>
          <p:cNvPr id="11" name="TextBox 10"/>
          <p:cNvSpPr txBox="1">
            <a:spLocks noChangeArrowheads="1"/>
          </p:cNvSpPr>
          <p:nvPr/>
        </p:nvSpPr>
        <p:spPr bwMode="auto">
          <a:xfrm>
            <a:off x="3276600" y="3048000"/>
            <a:ext cx="541020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a:solidFill>
                  <a:srgbClr val="FF0000"/>
                </a:solidFill>
              </a:rPr>
              <a:t>A hypothesis is an “educated guess” that is testable through observations and experimentation.  A theory is a broad statement of what is believed to be true based on many experiments and considerable amounts of data.</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51520" y="3068960"/>
            <a:ext cx="2354720" cy="29486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8674" name="Picture 5"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5" name="Picture 6"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81000" y="1371600"/>
            <a:ext cx="8382000" cy="17541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dirty="0">
                <a:solidFill>
                  <a:srgbClr val="FFFF00"/>
                </a:solidFill>
              </a:rPr>
              <a:t>Why is it so important that a scientist accurately describes the procedure used in the experiment? </a:t>
            </a:r>
          </a:p>
        </p:txBody>
      </p:sp>
      <p:sp>
        <p:nvSpPr>
          <p:cNvPr id="11" name="TextBox 10"/>
          <p:cNvSpPr txBox="1">
            <a:spLocks noChangeArrowheads="1"/>
          </p:cNvSpPr>
          <p:nvPr/>
        </p:nvSpPr>
        <p:spPr bwMode="auto">
          <a:xfrm>
            <a:off x="685800" y="3810000"/>
            <a:ext cx="3670176"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0000FF"/>
                </a:solidFill>
              </a:rPr>
              <a:t>It allows other scientists to repeat the experiment and verify the results.</a:t>
            </a:r>
          </a:p>
        </p:txBody>
      </p:sp>
      <p:pic>
        <p:nvPicPr>
          <p:cNvPr id="2" name="Picture 1" descr="scientists in la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7944" y="3501008"/>
            <a:ext cx="4687945" cy="2592288"/>
          </a:xfrm>
          <a:prstGeom prst="rect">
            <a:avLst/>
          </a:prstGeom>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9698" name="Picture 5"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699" name="Picture 6"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81000" y="1371600"/>
            <a:ext cx="8382000" cy="1754188"/>
          </a:xfrm>
          <a:prstGeom prst="rect">
            <a:avLst/>
          </a:prstGeom>
          <a:ln w="76200" cmpd="sng">
            <a:solidFill>
              <a:srgbClr val="CCFFCC"/>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dirty="0">
                <a:solidFill>
                  <a:srgbClr val="97FCE3"/>
                </a:solidFill>
              </a:rPr>
              <a:t>What is the difference between the independent and the dependent variables in an experiment? </a:t>
            </a:r>
          </a:p>
        </p:txBody>
      </p:sp>
      <p:sp>
        <p:nvSpPr>
          <p:cNvPr id="11" name="TextBox 10"/>
          <p:cNvSpPr txBox="1">
            <a:spLocks noChangeArrowheads="1"/>
          </p:cNvSpPr>
          <p:nvPr/>
        </p:nvSpPr>
        <p:spPr bwMode="auto">
          <a:xfrm>
            <a:off x="3352800" y="3581400"/>
            <a:ext cx="541020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a:solidFill>
                  <a:srgbClr val="008000"/>
                </a:solidFill>
              </a:rPr>
              <a:t>The independent variable is the variable that is deliberately changed by the scientist.  The dependent variable is the one observed during the experiment.  The dependent variable is the data we collect during the experiment.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3212976"/>
            <a:ext cx="2520280" cy="3640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30722" name="Picture 5"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3" name="Picture 6"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81000" y="1371600"/>
            <a:ext cx="8382000" cy="1754188"/>
          </a:xfrm>
          <a:prstGeom prst="rect">
            <a:avLst/>
          </a:prstGeom>
          <a:ln>
            <a:solidFill>
              <a:srgbClr val="FF44FF"/>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3600" dirty="0">
                <a:solidFill>
                  <a:srgbClr val="68FFFD"/>
                </a:solidFill>
              </a:rPr>
              <a:t>In a “controlled experiment”, why must all of the variables, except one, be kept constant throughout the experiment?</a:t>
            </a:r>
          </a:p>
        </p:txBody>
      </p:sp>
      <p:sp>
        <p:nvSpPr>
          <p:cNvPr id="11" name="TextBox 10"/>
          <p:cNvSpPr txBox="1">
            <a:spLocks noChangeArrowheads="1"/>
          </p:cNvSpPr>
          <p:nvPr/>
        </p:nvSpPr>
        <p:spPr bwMode="auto">
          <a:xfrm>
            <a:off x="3352800" y="3581400"/>
            <a:ext cx="54102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6B6BCF"/>
                </a:solidFill>
              </a:rPr>
              <a:t>If several variables were changed at the same time, the scientist would not know which variable was responsible for the observed results.</a:t>
            </a:r>
          </a:p>
        </p:txBody>
      </p:sp>
      <p:pic>
        <p:nvPicPr>
          <p:cNvPr id="30726" name="Picture 14" descr="MC900186164.WM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1000" y="3581400"/>
            <a:ext cx="2049463" cy="294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eamstimelarge_25181124 cop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12" y="0"/>
            <a:ext cx="9144000" cy="6858000"/>
          </a:xfrm>
          <a:prstGeom prst="rect">
            <a:avLst/>
          </a:prstGeom>
        </p:spPr>
      </p:pic>
      <p:pic>
        <p:nvPicPr>
          <p:cNvPr id="3" name="Picture 2" descr="Science Stuff button 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5936" y="404664"/>
            <a:ext cx="2113650" cy="2116668"/>
          </a:xfrm>
          <a:prstGeom prst="rect">
            <a:avLst/>
          </a:prstGeom>
        </p:spPr>
      </p:pic>
      <p:sp>
        <p:nvSpPr>
          <p:cNvPr id="4" name="Rectangle 3"/>
          <p:cNvSpPr/>
          <p:nvPr/>
        </p:nvSpPr>
        <p:spPr>
          <a:xfrm>
            <a:off x="3059832" y="2780928"/>
            <a:ext cx="3987274" cy="2585323"/>
          </a:xfrm>
          <a:prstGeom prst="rect">
            <a:avLst/>
          </a:prstGeom>
        </p:spPr>
        <p:txBody>
          <a:bodyPr wrap="square">
            <a:spAutoFit/>
          </a:bodyPr>
          <a:lstStyle/>
          <a:p>
            <a:pPr algn="ctr" eaLnBrk="1" hangingPunct="1"/>
            <a:r>
              <a:rPr lang="en-US" dirty="0"/>
              <a:t>Created by Amy Brown</a:t>
            </a:r>
          </a:p>
          <a:p>
            <a:pPr algn="ctr" eaLnBrk="1" hangingPunct="1"/>
            <a:r>
              <a:rPr lang="en-US" dirty="0"/>
              <a:t>Copyright © Amy Brown Science</a:t>
            </a:r>
          </a:p>
          <a:p>
            <a:pPr algn="ctr" eaLnBrk="1" hangingPunct="1"/>
            <a:r>
              <a:rPr lang="en-US" dirty="0"/>
              <a:t>All rights reserved by author.</a:t>
            </a:r>
          </a:p>
          <a:p>
            <a:pPr algn="ctr" eaLnBrk="1" hangingPunct="1"/>
            <a:r>
              <a:rPr lang="en-US" dirty="0"/>
              <a:t>This document is for your classroom use only.</a:t>
            </a:r>
          </a:p>
          <a:p>
            <a:pPr algn="ctr" eaLnBrk="1" hangingPunct="1"/>
            <a:r>
              <a:rPr lang="en-US" dirty="0"/>
              <a:t>This document may not be electronically distributed or posted to a web site.</a:t>
            </a:r>
          </a:p>
          <a:p>
            <a:pPr algn="ctr" eaLnBrk="1" hangingPunct="1"/>
            <a:endParaRPr lang="en-US" dirty="0"/>
          </a:p>
        </p:txBody>
      </p:sp>
    </p:spTree>
    <p:extLst>
      <p:ext uri="{BB962C8B-B14F-4D97-AF65-F5344CB8AC3E}">
        <p14:creationId xmlns:p14="http://schemas.microsoft.com/office/powerpoint/2010/main" val="376523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844" y="125760"/>
            <a:ext cx="5647184" cy="1143000"/>
          </a:xfrm>
        </p:spPr>
        <p:style>
          <a:lnRef idx="3">
            <a:schemeClr val="lt1"/>
          </a:lnRef>
          <a:fillRef idx="1">
            <a:schemeClr val="accent6"/>
          </a:fillRef>
          <a:effectRef idx="1">
            <a:schemeClr val="accent6"/>
          </a:effectRef>
          <a:fontRef idx="minor">
            <a:schemeClr val="lt1"/>
          </a:fontRef>
        </p:style>
        <p:txBody>
          <a:bodyPr wrap="square" lIns="91440" tIns="45720" rIns="91440" bIns="45720" numCol="1" anchor="ctr" anchorCtr="0" compatLnSpc="1">
            <a:prstTxWarp prst="textNoShape">
              <a:avLst/>
            </a:prstTxWarp>
          </a:bodyPr>
          <a:lstStyle/>
          <a:p>
            <a:pPr>
              <a:defRPr/>
            </a:pPr>
            <a:r>
              <a:rPr lang="en-US" sz="4200">
                <a:solidFill>
                  <a:srgbClr val="FFFF00"/>
                </a:solidFill>
                <a:latin typeface="Arial" charset="0"/>
                <a:ea typeface="ＭＳ Ｐゴシック" charset="0"/>
                <a:cs typeface="ＭＳ Ｐゴシック" charset="0"/>
              </a:rPr>
              <a:t>How is Science Done?</a:t>
            </a:r>
          </a:p>
        </p:txBody>
      </p:sp>
      <p:pic>
        <p:nvPicPr>
          <p:cNvPr id="6146" name="Picture 2" descr="images-1.jpe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7504" y="116631"/>
            <a:ext cx="1512168" cy="1872209"/>
          </a:xfrm>
          <a:prstGeom prst="rect">
            <a:avLst/>
          </a:prstGeom>
          <a:noFill/>
          <a:ln w="3810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47" name="Picture 3" descr="images.jpe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24328" y="116632"/>
            <a:ext cx="1477963" cy="1846263"/>
          </a:xfrm>
          <a:prstGeom prst="rect">
            <a:avLst/>
          </a:prstGeom>
          <a:noFill/>
          <a:ln w="3810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Box 4"/>
          <p:cNvSpPr txBox="1">
            <a:spLocks noChangeArrowheads="1"/>
          </p:cNvSpPr>
          <p:nvPr/>
        </p:nvSpPr>
        <p:spPr bwMode="auto">
          <a:xfrm>
            <a:off x="0" y="2209800"/>
            <a:ext cx="3657600" cy="383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t>Science begins with an __________.  </a:t>
            </a:r>
          </a:p>
          <a:p>
            <a:pPr eaLnBrk="1" hangingPunct="1"/>
            <a:endParaRPr lang="en-US" sz="2700" dirty="0"/>
          </a:p>
          <a:p>
            <a:pPr eaLnBrk="1" hangingPunct="1"/>
            <a:r>
              <a:rPr lang="en-US" sz="2700" dirty="0"/>
              <a:t>This is the process of gathering information about events or processes in a careful, orderly way.</a:t>
            </a:r>
          </a:p>
          <a:p>
            <a:pPr eaLnBrk="1" hangingPunct="1"/>
            <a:endParaRPr lang="en-US" sz="2700" dirty="0"/>
          </a:p>
        </p:txBody>
      </p:sp>
      <p:sp>
        <p:nvSpPr>
          <p:cNvPr id="6" name="TextBox 5"/>
          <p:cNvSpPr txBox="1">
            <a:spLocks noChangeArrowheads="1"/>
          </p:cNvSpPr>
          <p:nvPr/>
        </p:nvSpPr>
        <p:spPr bwMode="auto">
          <a:xfrm>
            <a:off x="516638" y="2624513"/>
            <a:ext cx="2158008"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rPr>
              <a:t>observation</a:t>
            </a:r>
          </a:p>
        </p:txBody>
      </p:sp>
      <p:sp>
        <p:nvSpPr>
          <p:cNvPr id="9" name="TextBox 8"/>
          <p:cNvSpPr txBox="1">
            <a:spLocks noChangeArrowheads="1"/>
          </p:cNvSpPr>
          <p:nvPr/>
        </p:nvSpPr>
        <p:spPr bwMode="auto">
          <a:xfrm>
            <a:off x="0" y="5638800"/>
            <a:ext cx="9144000" cy="16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a:solidFill>
                  <a:srgbClr val="FF0000"/>
                </a:solidFill>
              </a:rPr>
              <a:t>Data</a:t>
            </a:r>
            <a:r>
              <a:rPr lang="en-US" sz="3300">
                <a:solidFill>
                  <a:srgbClr val="0000FF"/>
                </a:solidFill>
              </a:rPr>
              <a:t> is the information gathered from making observations.</a:t>
            </a:r>
          </a:p>
          <a:p>
            <a:pPr eaLnBrk="1" hangingPunct="1"/>
            <a:endParaRPr lang="en-US" sz="3300">
              <a:solidFill>
                <a:srgbClr val="0000FF"/>
              </a:solidFill>
            </a:endParaRPr>
          </a:p>
        </p:txBody>
      </p:sp>
      <p:pic>
        <p:nvPicPr>
          <p:cNvPr id="3" name="Picture 2" descr="dreamstimeextrasmall_6082017.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07904" y="2204864"/>
            <a:ext cx="4860032" cy="3240021"/>
          </a:xfrm>
          <a:prstGeom prst="rect">
            <a:avLst/>
          </a:prstGeom>
          <a:ln w="38100" cmpd="sng">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9"/>
                                        </p:tgtEl>
                                        <p:attrNameLst>
                                          <p:attrName>style.visibility</p:attrName>
                                        </p:attrNameLst>
                                      </p:cBhvr>
                                      <p:to>
                                        <p:strVal val="visible"/>
                                      </p:to>
                                    </p:set>
                                    <p:anim calcmode="discrete" valueType="clr">
                                      <p:cBhvr override="childStyle">
                                        <p:cTn id="2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
                                        </p:tgtEl>
                                        <p:attrNameLst>
                                          <p:attrName>fillcolor</p:attrName>
                                        </p:attrNameLst>
                                      </p:cBhvr>
                                      <p:tavLst>
                                        <p:tav tm="0">
                                          <p:val>
                                            <p:clrVal>
                                              <a:schemeClr val="accent2"/>
                                            </p:clrVal>
                                          </p:val>
                                        </p:tav>
                                        <p:tav tm="50000">
                                          <p:val>
                                            <p:clrVal>
                                              <a:schemeClr val="hlink"/>
                                            </p:clrVal>
                                          </p:val>
                                        </p:tav>
                                      </p:tavLst>
                                    </p:anim>
                                    <p:set>
                                      <p:cBhvr>
                                        <p:cTn id="22"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images-1.jpe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TextBox 3"/>
          <p:cNvSpPr txBox="1">
            <a:spLocks noChangeArrowheads="1"/>
          </p:cNvSpPr>
          <p:nvPr/>
        </p:nvSpPr>
        <p:spPr bwMode="auto">
          <a:xfrm>
            <a:off x="-108520" y="304800"/>
            <a:ext cx="9361040" cy="815975"/>
          </a:xfrm>
          <a:prstGeom prst="rect">
            <a:avLst/>
          </a:prstGeom>
          <a:solidFill>
            <a:schemeClr val="bg1">
              <a:alpha val="40000"/>
            </a:schemeClr>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700" b="1" dirty="0">
                <a:solidFill>
                  <a:srgbClr val="FF0000"/>
                </a:solidFill>
              </a:rPr>
              <a:t>There are two types of data:</a:t>
            </a:r>
          </a:p>
        </p:txBody>
      </p:sp>
      <p:sp>
        <p:nvSpPr>
          <p:cNvPr id="16388" name="TextBox 4"/>
          <p:cNvSpPr txBox="1">
            <a:spLocks noChangeArrowheads="1"/>
          </p:cNvSpPr>
          <p:nvPr/>
        </p:nvSpPr>
        <p:spPr bwMode="auto">
          <a:xfrm>
            <a:off x="1447800" y="1295400"/>
            <a:ext cx="41910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a:solidFill>
                  <a:srgbClr val="FFFF00"/>
                </a:solidFill>
              </a:rPr>
              <a:t>Quantitative data are:</a:t>
            </a:r>
          </a:p>
        </p:txBody>
      </p:sp>
      <p:sp>
        <p:nvSpPr>
          <p:cNvPr id="5" name="TextBox 4"/>
          <p:cNvSpPr txBox="1">
            <a:spLocks noChangeArrowheads="1"/>
          </p:cNvSpPr>
          <p:nvPr/>
        </p:nvSpPr>
        <p:spPr bwMode="auto">
          <a:xfrm>
            <a:off x="5410200" y="1295400"/>
            <a:ext cx="3733800" cy="133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b="1">
                <a:solidFill>
                  <a:srgbClr val="FFD1D1"/>
                </a:solidFill>
              </a:rPr>
              <a:t>numbers and are obtained by counting or measuring. </a:t>
            </a:r>
          </a:p>
        </p:txBody>
      </p:sp>
      <p:sp>
        <p:nvSpPr>
          <p:cNvPr id="6" name="TextBox 5"/>
          <p:cNvSpPr txBox="1">
            <a:spLocks noChangeArrowheads="1"/>
          </p:cNvSpPr>
          <p:nvPr/>
        </p:nvSpPr>
        <p:spPr bwMode="auto">
          <a:xfrm>
            <a:off x="3707904" y="3124200"/>
            <a:ext cx="4902696"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t>Qualitative data are:</a:t>
            </a:r>
          </a:p>
          <a:p>
            <a:pPr eaLnBrk="1" hangingPunct="1"/>
            <a:endParaRPr lang="en-US" sz="3100" dirty="0"/>
          </a:p>
        </p:txBody>
      </p:sp>
      <p:sp>
        <p:nvSpPr>
          <p:cNvPr id="7" name="TextBox 6"/>
          <p:cNvSpPr txBox="1"/>
          <p:nvPr/>
        </p:nvSpPr>
        <p:spPr>
          <a:xfrm>
            <a:off x="5105400" y="3581400"/>
            <a:ext cx="3657600" cy="3016250"/>
          </a:xfrm>
          <a:prstGeom prst="rect">
            <a:avLst/>
          </a:prstGeom>
          <a:noFill/>
        </p:spPr>
        <p:txBody>
          <a:bodyPr>
            <a:spAutoFit/>
          </a:bodyPr>
          <a:lstStyle/>
          <a:p>
            <a:pPr>
              <a:defRPr/>
            </a:pPr>
            <a:r>
              <a:rPr lang="en-US" sz="3800" dirty="0">
                <a:solidFill>
                  <a:schemeClr val="accent6">
                    <a:lumMod val="75000"/>
                  </a:schemeClr>
                </a:solidFill>
                <a:latin typeface="Arial" pitchFamily="-111" charset="0"/>
                <a:ea typeface="+mn-ea"/>
                <a:cs typeface="+mn-cs"/>
              </a:rPr>
              <a:t>descriptions and involve characteristics that cannot be counted.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8"/>
                                        </p:tgtEl>
                                        <p:attrNameLst>
                                          <p:attrName>style.visibility</p:attrName>
                                        </p:attrNameLst>
                                      </p:cBhvr>
                                      <p:to>
                                        <p:strVal val="visible"/>
                                      </p:to>
                                    </p:set>
                                    <p:anim calcmode="discrete" valueType="clr">
                                      <p:cBhvr override="childStyle">
                                        <p:cTn id="7" dur="80"/>
                                        <p:tgtEl>
                                          <p:spTgt spid="163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8"/>
                                        </p:tgtEl>
                                        <p:attrNameLst>
                                          <p:attrName>fillcolor</p:attrName>
                                        </p:attrNameLst>
                                      </p:cBhvr>
                                      <p:tavLst>
                                        <p:tav tm="0">
                                          <p:val>
                                            <p:clrVal>
                                              <a:schemeClr val="accent2"/>
                                            </p:clrVal>
                                          </p:val>
                                        </p:tav>
                                        <p:tav tm="50000">
                                          <p:val>
                                            <p:clrVal>
                                              <a:schemeClr val="hlink"/>
                                            </p:clrVal>
                                          </p:val>
                                        </p:tav>
                                      </p:tavLst>
                                    </p:anim>
                                    <p:set>
                                      <p:cBhvr>
                                        <p:cTn id="9" dur="80"/>
                                        <p:tgtEl>
                                          <p:spTgt spid="1638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anim calcmode="discrete" valueType="clr">
                                      <p:cBhvr override="childStyle">
                                        <p:cTn id="2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
                                        </p:tgtEl>
                                        <p:attrNameLst>
                                          <p:attrName>fillcolor</p:attrName>
                                        </p:attrNameLst>
                                      </p:cBhvr>
                                      <p:tavLst>
                                        <p:tav tm="0">
                                          <p:val>
                                            <p:clrVal>
                                              <a:schemeClr val="accent2"/>
                                            </p:clrVal>
                                          </p:val>
                                        </p:tav>
                                        <p:tav tm="50000">
                                          <p:val>
                                            <p:clrVal>
                                              <a:schemeClr val="hlink"/>
                                            </p:clrVal>
                                          </p:val>
                                        </p:tav>
                                      </p:tavLst>
                                    </p:anim>
                                    <p:set>
                                      <p:cBhvr>
                                        <p:cTn id="24" dur="80"/>
                                        <p:tgtEl>
                                          <p:spTgt spid="6"/>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74688528"/>
              </p:ext>
            </p:extLst>
          </p:nvPr>
        </p:nvGraphicFramePr>
        <p:xfrm>
          <a:off x="0" y="-2738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graphicEl>
                                              <a:dgm id="{0A0554C7-2150-BE4A-BCF8-18973B7DCB4A}"/>
                                            </p:graphicEl>
                                          </p:spTgt>
                                        </p:tgtEl>
                                        <p:attrNameLst>
                                          <p:attrName>style.visibility</p:attrName>
                                        </p:attrNameLst>
                                      </p:cBhvr>
                                      <p:to>
                                        <p:strVal val="visible"/>
                                      </p:to>
                                    </p:set>
                                    <p:animEffect transition="in" filter="fade">
                                      <p:cBhvr>
                                        <p:cTn id="7" dur="1000"/>
                                        <p:tgtEl>
                                          <p:spTgt spid="3">
                                            <p:graphicEl>
                                              <a:dgm id="{0A0554C7-2150-BE4A-BCF8-18973B7DCB4A}"/>
                                            </p:graphicEl>
                                          </p:spTgt>
                                        </p:tgtEl>
                                      </p:cBhvr>
                                    </p:animEffect>
                                    <p:anim calcmode="lin" valueType="num">
                                      <p:cBhvr>
                                        <p:cTn id="8" dur="1000" fill="hold"/>
                                        <p:tgtEl>
                                          <p:spTgt spid="3">
                                            <p:graphicEl>
                                              <a:dgm id="{0A0554C7-2150-BE4A-BCF8-18973B7DCB4A}"/>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3">
                                            <p:graphicEl>
                                              <a:dgm id="{0A0554C7-2150-BE4A-BCF8-18973B7DCB4A}"/>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graphicEl>
                                              <a:dgm id="{0A0554C7-2150-BE4A-BCF8-18973B7DCB4A}"/>
                                            </p:graphic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graphicEl>
                                              <a:dgm id="{394D8228-2E3A-7942-BD18-22740E902E11}"/>
                                            </p:graphicEl>
                                          </p:spTgt>
                                        </p:tgtEl>
                                        <p:attrNameLst>
                                          <p:attrName>style.visibility</p:attrName>
                                        </p:attrNameLst>
                                      </p:cBhvr>
                                      <p:to>
                                        <p:strVal val="visible"/>
                                      </p:to>
                                    </p:set>
                                    <p:animEffect transition="in" filter="fade">
                                      <p:cBhvr>
                                        <p:cTn id="13" dur="1000"/>
                                        <p:tgtEl>
                                          <p:spTgt spid="3">
                                            <p:graphicEl>
                                              <a:dgm id="{394D8228-2E3A-7942-BD18-22740E902E11}"/>
                                            </p:graphicEl>
                                          </p:spTgt>
                                        </p:tgtEl>
                                      </p:cBhvr>
                                    </p:animEffect>
                                    <p:anim calcmode="lin" valueType="num">
                                      <p:cBhvr>
                                        <p:cTn id="14" dur="1000" fill="hold"/>
                                        <p:tgtEl>
                                          <p:spTgt spid="3">
                                            <p:graphicEl>
                                              <a:dgm id="{394D8228-2E3A-7942-BD18-22740E902E11}"/>
                                            </p:graphic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graphicEl>
                                              <a:dgm id="{394D8228-2E3A-7942-BD18-22740E902E11}"/>
                                            </p:graphic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graphicEl>
                                              <a:dgm id="{394D8228-2E3A-7942-BD18-22740E902E11}"/>
                                            </p:graphic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graphicEl>
                                              <a:dgm id="{744CC795-80F6-9440-A380-8E390EF55FF8}"/>
                                            </p:graphicEl>
                                          </p:spTgt>
                                        </p:tgtEl>
                                        <p:attrNameLst>
                                          <p:attrName>style.visibility</p:attrName>
                                        </p:attrNameLst>
                                      </p:cBhvr>
                                      <p:to>
                                        <p:strVal val="visible"/>
                                      </p:to>
                                    </p:set>
                                    <p:animEffect transition="in" filter="fade">
                                      <p:cBhvr>
                                        <p:cTn id="21" dur="1000"/>
                                        <p:tgtEl>
                                          <p:spTgt spid="3">
                                            <p:graphicEl>
                                              <a:dgm id="{744CC795-80F6-9440-A380-8E390EF55FF8}"/>
                                            </p:graphicEl>
                                          </p:spTgt>
                                        </p:tgtEl>
                                      </p:cBhvr>
                                    </p:animEffect>
                                    <p:anim calcmode="lin" valueType="num">
                                      <p:cBhvr>
                                        <p:cTn id="22" dur="1000" fill="hold"/>
                                        <p:tgtEl>
                                          <p:spTgt spid="3">
                                            <p:graphicEl>
                                              <a:dgm id="{744CC795-80F6-9440-A380-8E390EF55FF8}"/>
                                            </p:graphic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graphicEl>
                                              <a:dgm id="{744CC795-80F6-9440-A380-8E390EF55FF8}"/>
                                            </p:graphic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graphicEl>
                                              <a:dgm id="{744CC795-80F6-9440-A380-8E390EF55FF8}"/>
                                            </p:graphic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graphicEl>
                                              <a:dgm id="{8D642DAE-E710-3B4F-8943-E894FA07AB01}"/>
                                            </p:graphicEl>
                                          </p:spTgt>
                                        </p:tgtEl>
                                        <p:attrNameLst>
                                          <p:attrName>style.visibility</p:attrName>
                                        </p:attrNameLst>
                                      </p:cBhvr>
                                      <p:to>
                                        <p:strVal val="visible"/>
                                      </p:to>
                                    </p:set>
                                    <p:animEffect transition="in" filter="fade">
                                      <p:cBhvr>
                                        <p:cTn id="27" dur="1000"/>
                                        <p:tgtEl>
                                          <p:spTgt spid="3">
                                            <p:graphicEl>
                                              <a:dgm id="{8D642DAE-E710-3B4F-8943-E894FA07AB01}"/>
                                            </p:graphicEl>
                                          </p:spTgt>
                                        </p:tgtEl>
                                      </p:cBhvr>
                                    </p:animEffect>
                                    <p:anim calcmode="lin" valueType="num">
                                      <p:cBhvr>
                                        <p:cTn id="28" dur="1000" fill="hold"/>
                                        <p:tgtEl>
                                          <p:spTgt spid="3">
                                            <p:graphicEl>
                                              <a:dgm id="{8D642DAE-E710-3B4F-8943-E894FA07AB01}"/>
                                            </p:graphic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graphicEl>
                                              <a:dgm id="{8D642DAE-E710-3B4F-8943-E894FA07AB01}"/>
                                            </p:graphic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graphicEl>
                                              <a:dgm id="{8D642DAE-E710-3B4F-8943-E894FA07AB01}"/>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Scientific Methods</a:t>
            </a:r>
          </a:p>
        </p:txBody>
      </p:sp>
      <p:sp>
        <p:nvSpPr>
          <p:cNvPr id="4" name="TextBox 3"/>
          <p:cNvSpPr txBox="1"/>
          <p:nvPr/>
        </p:nvSpPr>
        <p:spPr>
          <a:xfrm>
            <a:off x="3733800" y="1295400"/>
            <a:ext cx="5181600" cy="615950"/>
          </a:xfrm>
          <a:prstGeom prst="rect">
            <a:avLst/>
          </a:prstGeom>
          <a:noFill/>
        </p:spPr>
        <p:txBody>
          <a:bodyPr>
            <a:spAutoFit/>
          </a:bodyPr>
          <a:lstStyle/>
          <a:p>
            <a:pPr>
              <a:defRPr/>
            </a:pPr>
            <a:r>
              <a:rPr lang="en-US" sz="3300" dirty="0">
                <a:solidFill>
                  <a:schemeClr val="accent1">
                    <a:lumMod val="25000"/>
                  </a:schemeClr>
                </a:solidFill>
                <a:latin typeface="Arial" pitchFamily="-111" charset="0"/>
                <a:ea typeface="+mn-ea"/>
                <a:cs typeface="+mn-cs"/>
              </a:rPr>
              <a:t>The scientific method is:</a:t>
            </a:r>
          </a:p>
        </p:txBody>
      </p:sp>
      <p:sp>
        <p:nvSpPr>
          <p:cNvPr id="5" name="TextBox 4"/>
          <p:cNvSpPr txBox="1">
            <a:spLocks noChangeArrowheads="1"/>
          </p:cNvSpPr>
          <p:nvPr/>
        </p:nvSpPr>
        <p:spPr bwMode="auto">
          <a:xfrm>
            <a:off x="3505200" y="1905000"/>
            <a:ext cx="5638800"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a:solidFill>
                  <a:srgbClr val="0000FF"/>
                </a:solidFill>
              </a:rPr>
              <a:t>A series of steps used by scientists to solve a problem or answer a question. </a:t>
            </a:r>
          </a:p>
        </p:txBody>
      </p:sp>
      <p:sp>
        <p:nvSpPr>
          <p:cNvPr id="6" name="TextBox 5"/>
          <p:cNvSpPr txBox="1"/>
          <p:nvPr/>
        </p:nvSpPr>
        <p:spPr>
          <a:xfrm>
            <a:off x="3505200" y="2971800"/>
            <a:ext cx="5638800" cy="3000821"/>
          </a:xfrm>
          <a:prstGeom prst="rect">
            <a:avLst/>
          </a:prstGeom>
          <a:noFill/>
        </p:spPr>
        <p:txBody>
          <a:bodyPr>
            <a:spAutoFit/>
          </a:bodyPr>
          <a:lstStyle/>
          <a:p>
            <a:pPr>
              <a:defRPr/>
            </a:pPr>
            <a:r>
              <a:rPr lang="en-US" sz="2700" dirty="0">
                <a:solidFill>
                  <a:srgbClr val="660066"/>
                </a:solidFill>
                <a:latin typeface="Arial" pitchFamily="-111" charset="0"/>
                <a:ea typeface="+mn-ea"/>
                <a:cs typeface="+mn-cs"/>
              </a:rPr>
              <a:t>The Steps to the Scientific Method:</a:t>
            </a:r>
          </a:p>
          <a:p>
            <a:pPr>
              <a:defRPr/>
            </a:pPr>
            <a:endParaRPr lang="en-US" sz="2700" dirty="0">
              <a:solidFill>
                <a:srgbClr val="660066"/>
              </a:solidFill>
              <a:latin typeface="Arial" pitchFamily="-111" charset="0"/>
              <a:ea typeface="+mn-ea"/>
              <a:cs typeface="+mn-cs"/>
            </a:endParaRPr>
          </a:p>
          <a:p>
            <a:pPr marL="342900" indent="-342900">
              <a:buFont typeface="+mj-lt"/>
              <a:buAutoNum type="arabicPeriod"/>
              <a:defRPr/>
            </a:pPr>
            <a:r>
              <a:rPr lang="en-US" sz="2700" dirty="0">
                <a:solidFill>
                  <a:srgbClr val="660066"/>
                </a:solidFill>
                <a:latin typeface="Arial" pitchFamily="-111" charset="0"/>
                <a:ea typeface="+mn-ea"/>
                <a:cs typeface="+mn-cs"/>
              </a:rPr>
              <a:t>Observation / Asking a Question</a:t>
            </a:r>
          </a:p>
          <a:p>
            <a:pPr marL="342900" indent="-342900">
              <a:buFont typeface="+mj-lt"/>
              <a:buAutoNum type="arabicPeriod"/>
              <a:defRPr/>
            </a:pPr>
            <a:r>
              <a:rPr lang="en-US" sz="2700" dirty="0">
                <a:solidFill>
                  <a:srgbClr val="660066"/>
                </a:solidFill>
                <a:latin typeface="Arial" pitchFamily="-111" charset="0"/>
                <a:ea typeface="+mn-ea"/>
                <a:cs typeface="+mn-cs"/>
              </a:rPr>
              <a:t>Form a Hypothesis</a:t>
            </a:r>
          </a:p>
          <a:p>
            <a:pPr marL="342900" indent="-342900">
              <a:buFont typeface="+mj-lt"/>
              <a:buAutoNum type="arabicPeriod"/>
              <a:defRPr/>
            </a:pPr>
            <a:r>
              <a:rPr lang="en-US" sz="2700" dirty="0">
                <a:solidFill>
                  <a:srgbClr val="660066"/>
                </a:solidFill>
                <a:latin typeface="Arial" pitchFamily="-111" charset="0"/>
                <a:ea typeface="+mn-ea"/>
                <a:cs typeface="+mn-cs"/>
              </a:rPr>
              <a:t>Design a Controlled Experiment</a:t>
            </a:r>
          </a:p>
          <a:p>
            <a:pPr marL="342900" indent="-342900">
              <a:buFont typeface="+mj-lt"/>
              <a:buAutoNum type="arabicPeriod"/>
              <a:defRPr/>
            </a:pPr>
            <a:r>
              <a:rPr lang="en-US" sz="2700" dirty="0">
                <a:solidFill>
                  <a:srgbClr val="660066"/>
                </a:solidFill>
                <a:latin typeface="Arial" pitchFamily="-111" charset="0"/>
                <a:ea typeface="+mn-ea"/>
                <a:cs typeface="+mn-cs"/>
              </a:rPr>
              <a:t>Record and Analyze Results</a:t>
            </a:r>
          </a:p>
          <a:p>
            <a:pPr marL="342900" indent="-342900">
              <a:buFont typeface="+mj-lt"/>
              <a:buAutoNum type="arabicPeriod"/>
              <a:defRPr/>
            </a:pPr>
            <a:r>
              <a:rPr lang="en-US" sz="2700" dirty="0">
                <a:solidFill>
                  <a:srgbClr val="660066"/>
                </a:solidFill>
                <a:latin typeface="Arial" pitchFamily="-111" charset="0"/>
                <a:ea typeface="+mn-ea"/>
                <a:cs typeface="+mn-cs"/>
              </a:rPr>
              <a:t>Draw Conclusions</a:t>
            </a:r>
          </a:p>
        </p:txBody>
      </p:sp>
      <p:pic>
        <p:nvPicPr>
          <p:cNvPr id="2" name="Picture 1" descr="AdobeStock_88381839.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766" y="1268760"/>
            <a:ext cx="3246106" cy="4869160"/>
          </a:xfrm>
          <a:prstGeom prst="rect">
            <a:avLst/>
          </a:prstGeom>
          <a:ln w="28575" cmpd="sng">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305594" y="3428206"/>
            <a:ext cx="6858000" cy="1588"/>
          </a:xfrm>
          <a:prstGeom prst="line">
            <a:avLst/>
          </a:prstGeom>
        </p:spPr>
        <p:style>
          <a:lnRef idx="3">
            <a:schemeClr val="accent4"/>
          </a:lnRef>
          <a:fillRef idx="0">
            <a:schemeClr val="accent4"/>
          </a:fillRef>
          <a:effectRef idx="2">
            <a:schemeClr val="accent4"/>
          </a:effectRef>
          <a:fontRef idx="minor">
            <a:schemeClr val="tx1"/>
          </a:fontRef>
        </p:style>
      </p:cxnSp>
      <p:sp>
        <p:nvSpPr>
          <p:cNvPr id="10242" name="TextBox 4"/>
          <p:cNvSpPr txBox="1">
            <a:spLocks noChangeArrowheads="1"/>
          </p:cNvSpPr>
          <p:nvPr/>
        </p:nvSpPr>
        <p:spPr bwMode="auto">
          <a:xfrm>
            <a:off x="0" y="0"/>
            <a:ext cx="3657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b="1"/>
              <a:t>Step 1: </a:t>
            </a:r>
          </a:p>
          <a:p>
            <a:pPr algn="ctr" eaLnBrk="1" hangingPunct="1"/>
            <a:r>
              <a:rPr lang="en-US" sz="2100" b="1"/>
              <a:t>Observation / Asking a Question</a:t>
            </a:r>
            <a:endParaRPr lang="en-US" sz="2100"/>
          </a:p>
          <a:p>
            <a:pPr algn="ctr" eaLnBrk="1" hangingPunct="1"/>
            <a:endParaRPr lang="en-US" sz="2100"/>
          </a:p>
        </p:txBody>
      </p:sp>
      <p:sp>
        <p:nvSpPr>
          <p:cNvPr id="7" name="TextBox 6"/>
          <p:cNvSpPr txBox="1">
            <a:spLocks noChangeArrowheads="1"/>
          </p:cNvSpPr>
          <p:nvPr/>
        </p:nvSpPr>
        <p:spPr bwMode="auto">
          <a:xfrm>
            <a:off x="3733800" y="0"/>
            <a:ext cx="5410200"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300" b="1" dirty="0"/>
              <a:t>Step 2:  Form a Hypothesis</a:t>
            </a:r>
            <a:endParaRPr lang="en-US" sz="2300" dirty="0"/>
          </a:p>
        </p:txBody>
      </p:sp>
      <p:sp>
        <p:nvSpPr>
          <p:cNvPr id="8" name="TextBox 7"/>
          <p:cNvSpPr txBox="1">
            <a:spLocks noChangeArrowheads="1"/>
          </p:cNvSpPr>
          <p:nvPr/>
        </p:nvSpPr>
        <p:spPr bwMode="auto">
          <a:xfrm>
            <a:off x="54496" y="1052736"/>
            <a:ext cx="35814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0000FF"/>
                </a:solidFill>
              </a:rPr>
              <a:t>A problem or a question must first be identified.  </a:t>
            </a:r>
          </a:p>
        </p:txBody>
      </p:sp>
      <p:sp>
        <p:nvSpPr>
          <p:cNvPr id="9" name="TextBox 8"/>
          <p:cNvSpPr txBox="1">
            <a:spLocks noChangeArrowheads="1"/>
          </p:cNvSpPr>
          <p:nvPr/>
        </p:nvSpPr>
        <p:spPr bwMode="auto">
          <a:xfrm>
            <a:off x="54496" y="4114815"/>
            <a:ext cx="35814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0090"/>
                </a:solidFill>
              </a:rPr>
              <a:t>How much water can a root hair absorb?  </a:t>
            </a:r>
          </a:p>
          <a:p>
            <a:pPr eaLnBrk="1" hangingPunct="1"/>
            <a:endParaRPr lang="en-US" sz="2000" dirty="0">
              <a:solidFill>
                <a:srgbClr val="000090"/>
              </a:solidFill>
            </a:endParaRPr>
          </a:p>
          <a:p>
            <a:pPr eaLnBrk="1" hangingPunct="1"/>
            <a:r>
              <a:rPr lang="en-US" sz="2000" dirty="0">
                <a:solidFill>
                  <a:srgbClr val="000090"/>
                </a:solidFill>
              </a:rPr>
              <a:t>Why does a plant stem bend toward the light?  </a:t>
            </a:r>
          </a:p>
          <a:p>
            <a:pPr eaLnBrk="1" hangingPunct="1"/>
            <a:endParaRPr lang="en-US" sz="2000" dirty="0">
              <a:solidFill>
                <a:srgbClr val="000090"/>
              </a:solidFill>
            </a:endParaRPr>
          </a:p>
          <a:p>
            <a:pPr eaLnBrk="1" hangingPunct="1"/>
            <a:r>
              <a:rPr lang="en-US" sz="2000" dirty="0">
                <a:solidFill>
                  <a:srgbClr val="000090"/>
                </a:solidFill>
              </a:rPr>
              <a:t>What effect does temperature have on heart rate?</a:t>
            </a:r>
          </a:p>
        </p:txBody>
      </p:sp>
      <p:sp>
        <p:nvSpPr>
          <p:cNvPr id="11" name="TextBox 10"/>
          <p:cNvSpPr txBox="1">
            <a:spLocks noChangeArrowheads="1"/>
          </p:cNvSpPr>
          <p:nvPr/>
        </p:nvSpPr>
        <p:spPr bwMode="auto">
          <a:xfrm>
            <a:off x="4038600" y="609600"/>
            <a:ext cx="480060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900">
                <a:solidFill>
                  <a:srgbClr val="FF0000"/>
                </a:solidFill>
              </a:rPr>
              <a:t>Hypothesis</a:t>
            </a:r>
          </a:p>
        </p:txBody>
      </p:sp>
      <p:sp>
        <p:nvSpPr>
          <p:cNvPr id="13" name="TextBox 12"/>
          <p:cNvSpPr txBox="1">
            <a:spLocks noChangeArrowheads="1"/>
          </p:cNvSpPr>
          <p:nvPr/>
        </p:nvSpPr>
        <p:spPr bwMode="auto">
          <a:xfrm>
            <a:off x="3810000" y="1295400"/>
            <a:ext cx="33528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500"/>
              <a:t>A possible explanation to the question or problem. </a:t>
            </a:r>
          </a:p>
        </p:txBody>
      </p:sp>
      <p:sp>
        <p:nvSpPr>
          <p:cNvPr id="14" name="TextBox 13"/>
          <p:cNvSpPr txBox="1">
            <a:spLocks noChangeArrowheads="1"/>
          </p:cNvSpPr>
          <p:nvPr/>
        </p:nvSpPr>
        <p:spPr bwMode="auto">
          <a:xfrm>
            <a:off x="3810000" y="2824480"/>
            <a:ext cx="53340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500" b="1" dirty="0">
                <a:solidFill>
                  <a:srgbClr val="000090"/>
                </a:solidFill>
              </a:rPr>
              <a:t>It is simply a prediction and has not yet been </a:t>
            </a:r>
            <a:r>
              <a:rPr lang="en-US" sz="2500" b="1" dirty="0">
                <a:solidFill>
                  <a:srgbClr val="262626"/>
                </a:solidFill>
              </a:rPr>
              <a:t>proven or disproven.  </a:t>
            </a:r>
          </a:p>
        </p:txBody>
      </p:sp>
      <p:sp>
        <p:nvSpPr>
          <p:cNvPr id="16" name="TextBox 15"/>
          <p:cNvSpPr txBox="1"/>
          <p:nvPr/>
        </p:nvSpPr>
        <p:spPr>
          <a:xfrm>
            <a:off x="5824712" y="3851773"/>
            <a:ext cx="3240360" cy="2923878"/>
          </a:xfrm>
          <a:prstGeom prst="rect">
            <a:avLst/>
          </a:prstGeom>
          <a:ln>
            <a:solidFill>
              <a:srgbClr val="000090"/>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300" b="1" dirty="0">
                <a:solidFill>
                  <a:srgbClr val="FF0000"/>
                </a:solidFill>
              </a:rPr>
              <a:t>It must be stated in a way that is testable.  </a:t>
            </a:r>
          </a:p>
          <a:p>
            <a:pPr eaLnBrk="1" hangingPunct="1">
              <a:defRPr/>
            </a:pPr>
            <a:r>
              <a:rPr lang="en-US" sz="2300" b="1" dirty="0">
                <a:solidFill>
                  <a:srgbClr val="FF0000"/>
                </a:solidFill>
              </a:rPr>
              <a:t>A statement is considered “testable” if evidence can be collected that either does or does not support it.</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9912" y="3789040"/>
            <a:ext cx="1849741" cy="2736304"/>
          </a:xfrm>
          <a:prstGeom prst="rect">
            <a:avLst/>
          </a:prstGeom>
        </p:spPr>
      </p:pic>
      <p:pic>
        <p:nvPicPr>
          <p:cNvPr id="2" name="Picture 1" descr="dreamstimeextrasmall_6606131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1988840"/>
            <a:ext cx="2747797" cy="2060848"/>
          </a:xfrm>
          <a:prstGeom prst="rect">
            <a:avLst/>
          </a:prstGeom>
          <a:ln w="28575" cmpd="sng">
            <a:solidFill>
              <a:srgbClr val="FF0000"/>
            </a:solidFill>
          </a:ln>
        </p:spPr>
      </p:pic>
      <p:pic>
        <p:nvPicPr>
          <p:cNvPr id="6" name="Picture 5" descr="190741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2808" y="476672"/>
            <a:ext cx="1547664" cy="2321866"/>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900" decel="100000" fill="hold"/>
                                        <p:tgtEl>
                                          <p:spTgt spid="1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checkerboard(across)">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16">
                                            <p:bg/>
                                          </p:spTgt>
                                        </p:tgtEl>
                                        <p:attrNameLst>
                                          <p:attrName>style.visibility</p:attrName>
                                        </p:attrNameLst>
                                      </p:cBhvr>
                                      <p:to>
                                        <p:strVal val="visible"/>
                                      </p:to>
                                    </p:set>
                                    <p:anim calcmode="lin" valueType="num">
                                      <p:cBhvr>
                                        <p:cTn id="60" dur="500" fill="hold"/>
                                        <p:tgtEl>
                                          <p:spTgt spid="16">
                                            <p:bg/>
                                          </p:spTgt>
                                        </p:tgtEl>
                                        <p:attrNameLst>
                                          <p:attrName>ppt_w</p:attrName>
                                        </p:attrNameLst>
                                      </p:cBhvr>
                                      <p:tavLst>
                                        <p:tav tm="0">
                                          <p:val>
                                            <p:fltVal val="0"/>
                                          </p:val>
                                        </p:tav>
                                        <p:tav tm="100000">
                                          <p:val>
                                            <p:strVal val="#ppt_w"/>
                                          </p:val>
                                        </p:tav>
                                      </p:tavLst>
                                    </p:anim>
                                    <p:anim calcmode="lin" valueType="num">
                                      <p:cBhvr>
                                        <p:cTn id="61" dur="500" fill="hold"/>
                                        <p:tgtEl>
                                          <p:spTgt spid="16">
                                            <p:bg/>
                                          </p:spTgt>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anim calcmode="lin" valueType="num">
                                      <p:cBhvr>
                                        <p:cTn id="66"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16">
                                            <p:txEl>
                                              <p:pRg st="1" end="1"/>
                                            </p:txEl>
                                          </p:spTgt>
                                        </p:tgtEl>
                                        <p:attrNameLst>
                                          <p:attrName>style.visibility</p:attrName>
                                        </p:attrNameLst>
                                      </p:cBhvr>
                                      <p:to>
                                        <p:strVal val="visible"/>
                                      </p:to>
                                    </p:set>
                                    <p:anim calcmode="lin" valueType="num">
                                      <p:cBhvr>
                                        <p:cTn id="72"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73" dur="500" fill="hold"/>
                                        <p:tgtEl>
                                          <p:spTgt spid="1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p:bldP spid="11" grpId="0"/>
      <p:bldP spid="13" grpId="0"/>
      <p:bldP spid="14" grpId="0"/>
      <p:bldP spid="1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581400" y="0"/>
            <a:ext cx="5562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t>Step 3:  Designing a Controlled Experiment</a:t>
            </a:r>
            <a:endParaRPr lang="en-US" sz="2800"/>
          </a:p>
          <a:p>
            <a:pPr algn="ctr" eaLnBrk="1" hangingPunct="1"/>
            <a:endParaRPr lang="en-US" sz="2800"/>
          </a:p>
        </p:txBody>
      </p:sp>
      <p:sp>
        <p:nvSpPr>
          <p:cNvPr id="4" name="TextBox 3"/>
          <p:cNvSpPr txBox="1">
            <a:spLocks noChangeArrowheads="1"/>
          </p:cNvSpPr>
          <p:nvPr/>
        </p:nvSpPr>
        <p:spPr bwMode="auto">
          <a:xfrm>
            <a:off x="2667000" y="1066800"/>
            <a:ext cx="6477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4163" indent="-2841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1.  The factors in an experiment that can be changed are called </a:t>
            </a:r>
            <a:r>
              <a:rPr lang="en-US" sz="1600" b="1" u="sng" dirty="0">
                <a:solidFill>
                  <a:srgbClr val="C70205"/>
                </a:solidFill>
              </a:rPr>
              <a:t>variables</a:t>
            </a:r>
            <a:r>
              <a:rPr lang="en-US" sz="1600" b="1" dirty="0">
                <a:solidFill>
                  <a:srgbClr val="C70205"/>
                </a:solidFill>
              </a:rPr>
              <a:t>.   </a:t>
            </a:r>
            <a:r>
              <a:rPr lang="en-US" sz="1600" dirty="0"/>
              <a:t>Some examples of variables would be:  Changing the temperature, the amount of light present, time, concentration of solutions used.</a:t>
            </a:r>
          </a:p>
          <a:p>
            <a:pPr eaLnBrk="1" hangingPunct="1"/>
            <a:endParaRPr lang="en-US" sz="1600" dirty="0"/>
          </a:p>
        </p:txBody>
      </p:sp>
      <p:sp>
        <p:nvSpPr>
          <p:cNvPr id="5" name="TextBox 4"/>
          <p:cNvSpPr txBox="1">
            <a:spLocks noChangeArrowheads="1"/>
          </p:cNvSpPr>
          <p:nvPr/>
        </p:nvSpPr>
        <p:spPr bwMode="auto">
          <a:xfrm>
            <a:off x="2667000" y="2133600"/>
            <a:ext cx="6477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0188" indent="-23018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2.  A controlled experiment works with </a:t>
            </a:r>
            <a:r>
              <a:rPr lang="en-US" sz="1600" b="1" u="sng" dirty="0">
                <a:solidFill>
                  <a:srgbClr val="C70205"/>
                </a:solidFill>
              </a:rPr>
              <a:t>one variable at a time</a:t>
            </a:r>
            <a:r>
              <a:rPr lang="en-US" sz="1600" b="1" dirty="0">
                <a:solidFill>
                  <a:srgbClr val="C70205"/>
                </a:solidFill>
              </a:rPr>
              <a:t>.  </a:t>
            </a:r>
            <a:r>
              <a:rPr lang="en-US" sz="1600" dirty="0"/>
              <a:t>If several variables were changed at the same time, the scientist would not know which variable was responsible for the observed results.</a:t>
            </a:r>
          </a:p>
          <a:p>
            <a:pPr eaLnBrk="1" hangingPunct="1"/>
            <a:endParaRPr lang="en-US" sz="1600" dirty="0"/>
          </a:p>
        </p:txBody>
      </p:sp>
      <p:sp>
        <p:nvSpPr>
          <p:cNvPr id="7" name="TextBox 6"/>
          <p:cNvSpPr txBox="1">
            <a:spLocks noChangeArrowheads="1"/>
          </p:cNvSpPr>
          <p:nvPr/>
        </p:nvSpPr>
        <p:spPr bwMode="auto">
          <a:xfrm>
            <a:off x="0" y="3276600"/>
            <a:ext cx="9144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4163" indent="-2841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3.  In a </a:t>
            </a:r>
            <a:r>
              <a:rPr lang="en-US" sz="1600" b="1" dirty="0">
                <a:solidFill>
                  <a:srgbClr val="C70205"/>
                </a:solidFill>
              </a:rPr>
              <a:t>“</a:t>
            </a:r>
            <a:r>
              <a:rPr lang="en-US" altLang="ja-JP" sz="1600" b="1" u="sng" dirty="0">
                <a:solidFill>
                  <a:srgbClr val="C70205"/>
                </a:solidFill>
              </a:rPr>
              <a:t>controlled experiment</a:t>
            </a:r>
            <a:r>
              <a:rPr lang="en-US" sz="1600" b="1" dirty="0">
                <a:solidFill>
                  <a:srgbClr val="C70205"/>
                </a:solidFill>
              </a:rPr>
              <a:t>”</a:t>
            </a:r>
            <a:r>
              <a:rPr lang="en-US" altLang="ja-JP" sz="1600" b="1" dirty="0">
                <a:solidFill>
                  <a:srgbClr val="C70205"/>
                </a:solidFill>
              </a:rPr>
              <a:t> </a:t>
            </a:r>
            <a:r>
              <a:rPr lang="en-US" altLang="ja-JP" sz="1600" dirty="0"/>
              <a:t>only one variable is changed at a time.  All other variables should be unchanged or </a:t>
            </a:r>
            <a:r>
              <a:rPr lang="en-US" sz="1600" dirty="0"/>
              <a:t>“</a:t>
            </a:r>
            <a:r>
              <a:rPr lang="en-US" altLang="ja-JP" sz="1600" dirty="0"/>
              <a:t>controlled.</a:t>
            </a:r>
            <a:r>
              <a:rPr lang="en-US" sz="1600" dirty="0"/>
              <a:t>”</a:t>
            </a:r>
            <a:endParaRPr lang="en-US" altLang="ja-JP" sz="1600" dirty="0"/>
          </a:p>
          <a:p>
            <a:pPr eaLnBrk="1" hangingPunct="1"/>
            <a:endParaRPr lang="en-US" sz="1600" dirty="0"/>
          </a:p>
        </p:txBody>
      </p:sp>
      <p:sp>
        <p:nvSpPr>
          <p:cNvPr id="8" name="TextBox 7"/>
          <p:cNvSpPr txBox="1">
            <a:spLocks noChangeArrowheads="1"/>
          </p:cNvSpPr>
          <p:nvPr/>
        </p:nvSpPr>
        <p:spPr bwMode="auto">
          <a:xfrm>
            <a:off x="0" y="3962400"/>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4163" indent="-2841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4.  An experiment is based on the comparison between a _____________ with an __________________.</a:t>
            </a:r>
          </a:p>
          <a:p>
            <a:pPr eaLnBrk="1" hangingPunct="1"/>
            <a:endParaRPr lang="en-US" sz="1800" dirty="0"/>
          </a:p>
        </p:txBody>
      </p:sp>
      <p:sp>
        <p:nvSpPr>
          <p:cNvPr id="9" name="TextBox 8"/>
          <p:cNvSpPr txBox="1">
            <a:spLocks noChangeArrowheads="1"/>
          </p:cNvSpPr>
          <p:nvPr/>
        </p:nvSpPr>
        <p:spPr bwMode="auto">
          <a:xfrm>
            <a:off x="5868144" y="3962400"/>
            <a:ext cx="2514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C70205"/>
                </a:solidFill>
              </a:rPr>
              <a:t>control group</a:t>
            </a:r>
          </a:p>
        </p:txBody>
      </p:sp>
      <p:sp>
        <p:nvSpPr>
          <p:cNvPr id="10" name="TextBox 9"/>
          <p:cNvSpPr txBox="1">
            <a:spLocks noChangeArrowheads="1"/>
          </p:cNvSpPr>
          <p:nvPr/>
        </p:nvSpPr>
        <p:spPr bwMode="auto">
          <a:xfrm>
            <a:off x="323528" y="4232948"/>
            <a:ext cx="2895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C70205"/>
                </a:solidFill>
              </a:rPr>
              <a:t>experimental group</a:t>
            </a:r>
          </a:p>
        </p:txBody>
      </p:sp>
      <p:sp>
        <p:nvSpPr>
          <p:cNvPr id="11" name="TextBox 10"/>
          <p:cNvSpPr txBox="1">
            <a:spLocks noChangeArrowheads="1"/>
          </p:cNvSpPr>
          <p:nvPr/>
        </p:nvSpPr>
        <p:spPr bwMode="auto">
          <a:xfrm>
            <a:off x="990600" y="4648200"/>
            <a:ext cx="68580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38138" indent="-3381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  These two groups are identical except for one factor.</a:t>
            </a:r>
          </a:p>
          <a:p>
            <a:pPr eaLnBrk="1" hangingPunct="1"/>
            <a:r>
              <a:rPr lang="en-US" sz="1800"/>
              <a:t>b)  The control group serves as the comparison.  It is the same as the experiment group, except that the one variable that is being tested is removed.</a:t>
            </a:r>
          </a:p>
          <a:p>
            <a:pPr eaLnBrk="1" hangingPunct="1"/>
            <a:r>
              <a:rPr lang="en-US" sz="1800"/>
              <a:t>c)  The experimental group shows the effect of the variable that is being tested.</a:t>
            </a:r>
          </a:p>
          <a:p>
            <a:pPr eaLnBrk="1" hangingPunct="1"/>
            <a:endParaRPr lang="en-US" sz="1800"/>
          </a:p>
        </p:txBody>
      </p:sp>
      <p:pic>
        <p:nvPicPr>
          <p:cNvPr id="11273" name="Picture 11" descr="MC900287501.WM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69168"/>
            <a:ext cx="19812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900" decel="100000" fill="hold"/>
                                        <p:tgtEl>
                                          <p:spTgt spid="1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3886200" y="44624"/>
            <a:ext cx="5078288"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200" dirty="0">
                <a:solidFill>
                  <a:srgbClr val="FF0000"/>
                </a:solidFill>
              </a:rPr>
              <a:t>Example:</a:t>
            </a:r>
            <a:r>
              <a:rPr lang="en-US" sz="2200" dirty="0"/>
              <a:t>  In order to test the effectiveness of a new vaccine, 50 volunteers are selected and divided into two groups.  One group will be the control group and the other will be the experimental group.  Both groups are given a pill to take that is identical in size, shape, color and texture.  </a:t>
            </a:r>
          </a:p>
        </p:txBody>
      </p:sp>
      <p:sp>
        <p:nvSpPr>
          <p:cNvPr id="5" name="TextBox 4"/>
          <p:cNvSpPr txBox="1">
            <a:spLocks noChangeArrowheads="1"/>
          </p:cNvSpPr>
          <p:nvPr/>
        </p:nvSpPr>
        <p:spPr bwMode="auto">
          <a:xfrm>
            <a:off x="0" y="3356992"/>
            <a:ext cx="4953000" cy="3128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dirty="0"/>
              <a:t>Describe the control group.</a:t>
            </a:r>
          </a:p>
          <a:p>
            <a:pPr eaLnBrk="1" hangingPunct="1"/>
            <a:endParaRPr lang="en-US" sz="2200" b="1" dirty="0"/>
          </a:p>
          <a:p>
            <a:pPr eaLnBrk="1" hangingPunct="1"/>
            <a:r>
              <a:rPr lang="en-US" sz="2200" b="1" dirty="0"/>
              <a:t> </a:t>
            </a:r>
          </a:p>
          <a:p>
            <a:pPr eaLnBrk="1" hangingPunct="1">
              <a:lnSpc>
                <a:spcPct val="120000"/>
              </a:lnSpc>
            </a:pPr>
            <a:r>
              <a:rPr lang="en-US" sz="2200" b="1" dirty="0"/>
              <a:t>Describe the experimental group.</a:t>
            </a:r>
          </a:p>
          <a:p>
            <a:pPr eaLnBrk="1" hangingPunct="1">
              <a:lnSpc>
                <a:spcPct val="120000"/>
              </a:lnSpc>
            </a:pPr>
            <a:r>
              <a:rPr lang="en-US" sz="2200" b="1" dirty="0"/>
              <a:t> </a:t>
            </a:r>
          </a:p>
          <a:p>
            <a:pPr eaLnBrk="1" hangingPunct="1">
              <a:lnSpc>
                <a:spcPct val="120000"/>
              </a:lnSpc>
            </a:pPr>
            <a:r>
              <a:rPr lang="en-US" sz="2200" b="1" dirty="0"/>
              <a:t>What variables are kept constant? </a:t>
            </a:r>
          </a:p>
          <a:p>
            <a:pPr eaLnBrk="1" hangingPunct="1">
              <a:lnSpc>
                <a:spcPct val="120000"/>
              </a:lnSpc>
            </a:pPr>
            <a:r>
              <a:rPr lang="en-US" sz="2200" b="1" dirty="0"/>
              <a:t> </a:t>
            </a:r>
          </a:p>
          <a:p>
            <a:pPr eaLnBrk="1" hangingPunct="1">
              <a:lnSpc>
                <a:spcPct val="120000"/>
              </a:lnSpc>
            </a:pPr>
            <a:r>
              <a:rPr lang="en-US" sz="2200" b="1" dirty="0"/>
              <a:t>What variable is being changed? </a:t>
            </a:r>
          </a:p>
        </p:txBody>
      </p:sp>
      <p:sp>
        <p:nvSpPr>
          <p:cNvPr id="6" name="TextBox 5"/>
          <p:cNvSpPr txBox="1">
            <a:spLocks noChangeArrowheads="1"/>
          </p:cNvSpPr>
          <p:nvPr/>
        </p:nvSpPr>
        <p:spPr bwMode="auto">
          <a:xfrm>
            <a:off x="3779912" y="3412983"/>
            <a:ext cx="53640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0000FF"/>
                </a:solidFill>
              </a:rPr>
              <a:t>Even though the volunteers are given identical looking pills, the control group will not actually receive the vaccine.</a:t>
            </a:r>
          </a:p>
        </p:txBody>
      </p:sp>
      <p:sp>
        <p:nvSpPr>
          <p:cNvPr id="7" name="TextBox 6"/>
          <p:cNvSpPr txBox="1">
            <a:spLocks noChangeArrowheads="1"/>
          </p:cNvSpPr>
          <p:nvPr/>
        </p:nvSpPr>
        <p:spPr bwMode="auto">
          <a:xfrm>
            <a:off x="4572000" y="4483970"/>
            <a:ext cx="426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FF0000"/>
                </a:solidFill>
              </a:rPr>
              <a:t>This group will receive the vaccine.</a:t>
            </a:r>
          </a:p>
        </p:txBody>
      </p:sp>
      <p:sp>
        <p:nvSpPr>
          <p:cNvPr id="8" name="TextBox 7"/>
          <p:cNvSpPr txBox="1">
            <a:spLocks noChangeArrowheads="1"/>
          </p:cNvSpPr>
          <p:nvPr/>
        </p:nvSpPr>
        <p:spPr bwMode="auto">
          <a:xfrm>
            <a:off x="4644008" y="5257800"/>
            <a:ext cx="4191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0A0983"/>
                </a:solidFill>
              </a:rPr>
              <a:t>The size, shape, color, and texture of the pill.</a:t>
            </a:r>
          </a:p>
        </p:txBody>
      </p:sp>
      <p:sp>
        <p:nvSpPr>
          <p:cNvPr id="9" name="TextBox 8"/>
          <p:cNvSpPr txBox="1">
            <a:spLocks noChangeArrowheads="1"/>
          </p:cNvSpPr>
          <p:nvPr/>
        </p:nvSpPr>
        <p:spPr bwMode="auto">
          <a:xfrm>
            <a:off x="4453130" y="6044950"/>
            <a:ext cx="4191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2BC631"/>
                </a:solidFill>
              </a:rPr>
              <a:t>Whether or not the pill contains the vaccine.</a:t>
            </a:r>
          </a:p>
        </p:txBody>
      </p:sp>
      <p:pic>
        <p:nvPicPr>
          <p:cNvPr id="4" name="Picture 3"/>
          <p:cNvPicPr>
            <a:picLocks noChangeAspect="1"/>
          </p:cNvPicPr>
          <p:nvPr/>
        </p:nvPicPr>
        <p:blipFill>
          <a:blip r:embed="rId2"/>
          <a:stretch>
            <a:fillRect/>
          </a:stretch>
        </p:blipFill>
        <p:spPr>
          <a:xfrm>
            <a:off x="395536" y="116632"/>
            <a:ext cx="3175036" cy="3168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900" decel="100000" fill="hold"/>
                                        <p:tgtEl>
                                          <p:spTgt spid="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accel="50000" decel="50000" fill="hold" grpId="0"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1927</TotalTime>
  <Words>1921</Words>
  <Application>Microsoft Office PowerPoint</Application>
  <PresentationFormat>On-screen Show (4:3)</PresentationFormat>
  <Paragraphs>173</Paragraphs>
  <Slides>27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Apple Casual</vt:lpstr>
      <vt:lpstr>Arial</vt:lpstr>
      <vt:lpstr>Arial Black</vt:lpstr>
      <vt:lpstr>Arial Rounded MT Bold</vt:lpstr>
      <vt:lpstr>Calibri</vt:lpstr>
      <vt:lpstr>Candara</vt:lpstr>
      <vt:lpstr>Chalkboard</vt:lpstr>
      <vt:lpstr>Charcoal CY</vt:lpstr>
      <vt:lpstr>Verdana</vt:lpstr>
      <vt:lpstr>Wingdings</vt:lpstr>
      <vt:lpstr>Modèle par défaut</vt:lpstr>
      <vt:lpstr>PowerPoint Presentation</vt:lpstr>
      <vt:lpstr>What is Science?</vt:lpstr>
      <vt:lpstr>How is Science Done?</vt:lpstr>
      <vt:lpstr>PowerPoint Presentation</vt:lpstr>
      <vt:lpstr>PowerPoint Presentation</vt:lpstr>
      <vt:lpstr>Scientific Methods</vt:lpstr>
      <vt:lpstr>PowerPoint Presentation</vt:lpstr>
      <vt:lpstr>PowerPoint Presentation</vt:lpstr>
      <vt:lpstr>PowerPoint Presentation</vt:lpstr>
      <vt:lpstr>There are two variables in an experiment:</vt:lpstr>
      <vt:lpstr>Step 4:  Recording and Analyzing Results </vt:lpstr>
      <vt:lpstr>Step 5:  Drawing Conclusions </vt:lpstr>
      <vt:lpstr>Forming a Theory</vt:lpstr>
      <vt:lpstr>Practice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Sky </dc:title>
  <dc:creator>www.powerpointstyles.com</dc:creator>
  <cp:lastModifiedBy>ldemchik@outlook.com</cp:lastModifiedBy>
  <cp:revision>341</cp:revision>
  <dcterms:created xsi:type="dcterms:W3CDTF">2011-07-28T15:16:37Z</dcterms:created>
  <dcterms:modified xsi:type="dcterms:W3CDTF">2020-08-30T21:38:43Z</dcterms:modified>
</cp:coreProperties>
</file>